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32" r:id="rId1"/>
  </p:sldMasterIdLst>
  <p:notesMasterIdLst>
    <p:notesMasterId r:id="rId9"/>
  </p:notesMasterIdLst>
  <p:sldIdLst>
    <p:sldId id="256" r:id="rId2"/>
    <p:sldId id="271" r:id="rId3"/>
    <p:sldId id="274" r:id="rId4"/>
    <p:sldId id="277" r:id="rId5"/>
    <p:sldId id="278" r:id="rId6"/>
    <p:sldId id="275" r:id="rId7"/>
    <p:sldId id="276" r:id="rId8"/>
  </p:sldIdLst>
  <p:sldSz cx="13335000" cy="8153400"/>
  <p:notesSz cx="6808788" cy="9940925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微软雅黑" panose="020B0503020204020204" pitchFamily="34" charset="-122"/>
      <p:regular r:id="rId14"/>
      <p:bold r:id="rId15"/>
    </p:embeddedFont>
    <p:embeddedFont>
      <p:font typeface="宋体" panose="02010600030101010101" pitchFamily="2" charset="-122"/>
      <p:regular r:id="rId16"/>
    </p:embeddedFont>
    <p:embeddedFont>
      <p:font typeface="Trebuchet MS" panose="020B0603020202020204" pitchFamily="34" charset="0"/>
      <p:regular r:id="rId17"/>
      <p:bold r:id="rId18"/>
      <p:italic r:id="rId19"/>
      <p:boldItalic r:id="rId20"/>
    </p:embeddedFont>
    <p:embeddedFont>
      <p:font typeface="Lucida Sans Unicode" panose="020B0602030504020204" pitchFamily="34" charset="0"/>
      <p:regular r:id="rId2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3075" autoAdjust="0"/>
  </p:normalViewPr>
  <p:slideViewPr>
    <p:cSldViewPr>
      <p:cViewPr>
        <p:scale>
          <a:sx n="88" d="100"/>
          <a:sy n="88" d="100"/>
        </p:scale>
        <p:origin x="-1122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'за штатним2'!$B$1</c:f>
              <c:strCache>
                <c:ptCount val="1"/>
                <c:pt idx="0">
                  <c:v>категорія А</c:v>
                </c:pt>
              </c:strCache>
            </c:strRef>
          </c:tx>
          <c:spPr>
            <a:solidFill>
              <a:srgbClr val="5B9BD5"/>
            </a:solidFill>
            <a:ln w="25400">
              <a:noFill/>
            </a:ln>
          </c:spPr>
          <c:invertIfNegative val="0"/>
          <c:cat>
            <c:strRef>
              <c:f>'за штатним2'!$A$2:$A$33</c:f>
              <c:strCache>
                <c:ptCount val="32"/>
                <c:pt idx="0">
                  <c:v>Центральний апарат</c:v>
                </c:pt>
                <c:pt idx="1">
                  <c:v>ГУ ДПС у Вінницькій обл.</c:v>
                </c:pt>
                <c:pt idx="2">
                  <c:v>ГУ ДПС у Волинській обл.</c:v>
                </c:pt>
                <c:pt idx="3">
                  <c:v>ГУ ДПС у Дніпропетровській обл.</c:v>
                </c:pt>
                <c:pt idx="4">
                  <c:v>ГУ ДПС у Донецькій обл.</c:v>
                </c:pt>
                <c:pt idx="5">
                  <c:v>ГУ ДПС у Житомирській обл.</c:v>
                </c:pt>
                <c:pt idx="6">
                  <c:v>ГУ ДПС у Закарпатській обл.</c:v>
                </c:pt>
                <c:pt idx="7">
                  <c:v>ГУ ДПС у Запорізькій обл.</c:v>
                </c:pt>
                <c:pt idx="8">
                  <c:v>ГУ ДПС у Івано-Франківській обл.</c:v>
                </c:pt>
                <c:pt idx="9">
                  <c:v>ГУ ДПС у Київській обл.</c:v>
                </c:pt>
                <c:pt idx="10">
                  <c:v>ГУ ДПС у Кіровоградській обл.</c:v>
                </c:pt>
                <c:pt idx="11">
                  <c:v>ГУ ДПС у Луганській обл.</c:v>
                </c:pt>
                <c:pt idx="12">
                  <c:v>ГУ ДПС у Львівській обл.</c:v>
                </c:pt>
                <c:pt idx="13">
                  <c:v>ГУ ДПС у Миколаївській обл.</c:v>
                </c:pt>
                <c:pt idx="14">
                  <c:v>ГУ ДПС в Одеській обл.</c:v>
                </c:pt>
                <c:pt idx="15">
                  <c:v>ГУ ДПС у Полтавській обл.</c:v>
                </c:pt>
                <c:pt idx="16">
                  <c:v>ГУ ДПС у Рівненській обл.</c:v>
                </c:pt>
                <c:pt idx="17">
                  <c:v>ГУ ДПС у Сумській обл.</c:v>
                </c:pt>
                <c:pt idx="18">
                  <c:v>ГУ ДПС у Тернопільській обл.</c:v>
                </c:pt>
                <c:pt idx="19">
                  <c:v>ГУ ДПС у Харківській обл.</c:v>
                </c:pt>
                <c:pt idx="20">
                  <c:v>ГУ ДПС у Херсонській обл., АР Крим та м. Севастополі</c:v>
                </c:pt>
                <c:pt idx="21">
                  <c:v>ГУ ДПС у Хмельницькій обл.</c:v>
                </c:pt>
                <c:pt idx="22">
                  <c:v>ГУ ДПС у Черкаській обл.</c:v>
                </c:pt>
                <c:pt idx="23">
                  <c:v>ГУ ДПС у Чернівецькій обл.</c:v>
                </c:pt>
                <c:pt idx="24">
                  <c:v>ГУ ДПС у Чернігівській обл.</c:v>
                </c:pt>
                <c:pt idx="25">
                  <c:v>ГУ ДПС у м. Києві</c:v>
                </c:pt>
                <c:pt idx="26">
                  <c:v>Центральне МУ ДПС по роботі з великими платниками</c:v>
                </c:pt>
                <c:pt idx="27">
                  <c:v>Східне МУ ДПС по роботі з великими платниками</c:v>
                </c:pt>
                <c:pt idx="28">
                  <c:v>Західне МУ ДПС по роботі з великими платниками</c:v>
                </c:pt>
                <c:pt idx="29">
                  <c:v>Південне МУ ДПС по роботі з великими платниками</c:v>
                </c:pt>
                <c:pt idx="30">
                  <c:v>Північне МУ ДПС по роботі з великими платниками</c:v>
                </c:pt>
                <c:pt idx="31">
                  <c:v>Інформаційно-довідковий департамент ДПС</c:v>
                </c:pt>
              </c:strCache>
            </c:strRef>
          </c:cat>
          <c:val>
            <c:numRef>
              <c:f>'за штатним2'!$B$2:$B$32</c:f>
              <c:numCache>
                <c:formatCode>General</c:formatCode>
                <c:ptCount val="31"/>
                <c:pt idx="0">
                  <c:v>6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</c:numRef>
          </c:val>
        </c:ser>
        <c:ser>
          <c:idx val="1"/>
          <c:order val="1"/>
          <c:tx>
            <c:strRef>
              <c:f>'за штатним2'!$C$1</c:f>
              <c:strCache>
                <c:ptCount val="1"/>
                <c:pt idx="0">
                  <c:v>категорія Б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'за штатним2'!$A$2:$A$33</c:f>
              <c:strCache>
                <c:ptCount val="32"/>
                <c:pt idx="0">
                  <c:v>Центральний апарат</c:v>
                </c:pt>
                <c:pt idx="1">
                  <c:v>ГУ ДПС у Вінницькій обл.</c:v>
                </c:pt>
                <c:pt idx="2">
                  <c:v>ГУ ДПС у Волинській обл.</c:v>
                </c:pt>
                <c:pt idx="3">
                  <c:v>ГУ ДПС у Дніпропетровській обл.</c:v>
                </c:pt>
                <c:pt idx="4">
                  <c:v>ГУ ДПС у Донецькій обл.</c:v>
                </c:pt>
                <c:pt idx="5">
                  <c:v>ГУ ДПС у Житомирській обл.</c:v>
                </c:pt>
                <c:pt idx="6">
                  <c:v>ГУ ДПС у Закарпатській обл.</c:v>
                </c:pt>
                <c:pt idx="7">
                  <c:v>ГУ ДПС у Запорізькій обл.</c:v>
                </c:pt>
                <c:pt idx="8">
                  <c:v>ГУ ДПС у Івано-Франківській обл.</c:v>
                </c:pt>
                <c:pt idx="9">
                  <c:v>ГУ ДПС у Київській обл.</c:v>
                </c:pt>
                <c:pt idx="10">
                  <c:v>ГУ ДПС у Кіровоградській обл.</c:v>
                </c:pt>
                <c:pt idx="11">
                  <c:v>ГУ ДПС у Луганській обл.</c:v>
                </c:pt>
                <c:pt idx="12">
                  <c:v>ГУ ДПС у Львівській обл.</c:v>
                </c:pt>
                <c:pt idx="13">
                  <c:v>ГУ ДПС у Миколаївській обл.</c:v>
                </c:pt>
                <c:pt idx="14">
                  <c:v>ГУ ДПС в Одеській обл.</c:v>
                </c:pt>
                <c:pt idx="15">
                  <c:v>ГУ ДПС у Полтавській обл.</c:v>
                </c:pt>
                <c:pt idx="16">
                  <c:v>ГУ ДПС у Рівненській обл.</c:v>
                </c:pt>
                <c:pt idx="17">
                  <c:v>ГУ ДПС у Сумській обл.</c:v>
                </c:pt>
                <c:pt idx="18">
                  <c:v>ГУ ДПС у Тернопільській обл.</c:v>
                </c:pt>
                <c:pt idx="19">
                  <c:v>ГУ ДПС у Харківській обл.</c:v>
                </c:pt>
                <c:pt idx="20">
                  <c:v>ГУ ДПС у Херсонській обл., АР Крим та м. Севастополі</c:v>
                </c:pt>
                <c:pt idx="21">
                  <c:v>ГУ ДПС у Хмельницькій обл.</c:v>
                </c:pt>
                <c:pt idx="22">
                  <c:v>ГУ ДПС у Черкаській обл.</c:v>
                </c:pt>
                <c:pt idx="23">
                  <c:v>ГУ ДПС у Чернівецькій обл.</c:v>
                </c:pt>
                <c:pt idx="24">
                  <c:v>ГУ ДПС у Чернігівській обл.</c:v>
                </c:pt>
                <c:pt idx="25">
                  <c:v>ГУ ДПС у м. Києві</c:v>
                </c:pt>
                <c:pt idx="26">
                  <c:v>Центральне МУ ДПС по роботі з великими платниками</c:v>
                </c:pt>
                <c:pt idx="27">
                  <c:v>Східне МУ ДПС по роботі з великими платниками</c:v>
                </c:pt>
                <c:pt idx="28">
                  <c:v>Західне МУ ДПС по роботі з великими платниками</c:v>
                </c:pt>
                <c:pt idx="29">
                  <c:v>Південне МУ ДПС по роботі з великими платниками</c:v>
                </c:pt>
                <c:pt idx="30">
                  <c:v>Північне МУ ДПС по роботі з великими платниками</c:v>
                </c:pt>
                <c:pt idx="31">
                  <c:v>Інформаційно-довідковий департамент ДПС</c:v>
                </c:pt>
              </c:strCache>
            </c:strRef>
          </c:cat>
          <c:val>
            <c:numRef>
              <c:f>'за штатним2'!$C$2:$C$33</c:f>
              <c:numCache>
                <c:formatCode>General</c:formatCode>
                <c:ptCount val="32"/>
                <c:pt idx="0">
                  <c:v>449</c:v>
                </c:pt>
                <c:pt idx="1">
                  <c:v>217</c:v>
                </c:pt>
                <c:pt idx="2">
                  <c:v>144</c:v>
                </c:pt>
                <c:pt idx="3">
                  <c:v>366</c:v>
                </c:pt>
                <c:pt idx="4">
                  <c:v>320</c:v>
                </c:pt>
                <c:pt idx="5">
                  <c:v>179</c:v>
                </c:pt>
                <c:pt idx="6">
                  <c:v>151</c:v>
                </c:pt>
                <c:pt idx="7">
                  <c:v>256</c:v>
                </c:pt>
                <c:pt idx="8">
                  <c:v>145</c:v>
                </c:pt>
                <c:pt idx="9">
                  <c:v>278</c:v>
                </c:pt>
                <c:pt idx="10">
                  <c:v>133</c:v>
                </c:pt>
                <c:pt idx="11">
                  <c:v>181</c:v>
                </c:pt>
                <c:pt idx="12">
                  <c:v>270</c:v>
                </c:pt>
                <c:pt idx="13">
                  <c:v>187</c:v>
                </c:pt>
                <c:pt idx="14">
                  <c:v>263</c:v>
                </c:pt>
                <c:pt idx="15">
                  <c:v>198</c:v>
                </c:pt>
                <c:pt idx="16">
                  <c:v>134</c:v>
                </c:pt>
                <c:pt idx="17">
                  <c:v>139</c:v>
                </c:pt>
                <c:pt idx="18">
                  <c:v>137</c:v>
                </c:pt>
                <c:pt idx="19">
                  <c:v>324</c:v>
                </c:pt>
                <c:pt idx="20">
                  <c:v>130</c:v>
                </c:pt>
                <c:pt idx="21">
                  <c:v>171</c:v>
                </c:pt>
                <c:pt idx="22">
                  <c:v>170</c:v>
                </c:pt>
                <c:pt idx="23">
                  <c:v>147</c:v>
                </c:pt>
                <c:pt idx="24">
                  <c:v>133</c:v>
                </c:pt>
                <c:pt idx="25">
                  <c:v>549</c:v>
                </c:pt>
                <c:pt idx="26">
                  <c:v>138</c:v>
                </c:pt>
                <c:pt idx="27">
                  <c:v>79</c:v>
                </c:pt>
                <c:pt idx="28">
                  <c:v>43</c:v>
                </c:pt>
                <c:pt idx="29">
                  <c:v>44</c:v>
                </c:pt>
                <c:pt idx="30">
                  <c:v>48</c:v>
                </c:pt>
                <c:pt idx="31">
                  <c:v>85</c:v>
                </c:pt>
              </c:numCache>
            </c:numRef>
          </c:val>
        </c:ser>
        <c:ser>
          <c:idx val="2"/>
          <c:order val="2"/>
          <c:tx>
            <c:strRef>
              <c:f>'за штатним2'!$D$1</c:f>
              <c:strCache>
                <c:ptCount val="1"/>
                <c:pt idx="0">
                  <c:v>категорія В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'за штатним2'!$A$2:$A$33</c:f>
              <c:strCache>
                <c:ptCount val="32"/>
                <c:pt idx="0">
                  <c:v>Центральний апарат</c:v>
                </c:pt>
                <c:pt idx="1">
                  <c:v>ГУ ДПС у Вінницькій обл.</c:v>
                </c:pt>
                <c:pt idx="2">
                  <c:v>ГУ ДПС у Волинській обл.</c:v>
                </c:pt>
                <c:pt idx="3">
                  <c:v>ГУ ДПС у Дніпропетровській обл.</c:v>
                </c:pt>
                <c:pt idx="4">
                  <c:v>ГУ ДПС у Донецькій обл.</c:v>
                </c:pt>
                <c:pt idx="5">
                  <c:v>ГУ ДПС у Житомирській обл.</c:v>
                </c:pt>
                <c:pt idx="6">
                  <c:v>ГУ ДПС у Закарпатській обл.</c:v>
                </c:pt>
                <c:pt idx="7">
                  <c:v>ГУ ДПС у Запорізькій обл.</c:v>
                </c:pt>
                <c:pt idx="8">
                  <c:v>ГУ ДПС у Івано-Франківській обл.</c:v>
                </c:pt>
                <c:pt idx="9">
                  <c:v>ГУ ДПС у Київській обл.</c:v>
                </c:pt>
                <c:pt idx="10">
                  <c:v>ГУ ДПС у Кіровоградській обл.</c:v>
                </c:pt>
                <c:pt idx="11">
                  <c:v>ГУ ДПС у Луганській обл.</c:v>
                </c:pt>
                <c:pt idx="12">
                  <c:v>ГУ ДПС у Львівській обл.</c:v>
                </c:pt>
                <c:pt idx="13">
                  <c:v>ГУ ДПС у Миколаївській обл.</c:v>
                </c:pt>
                <c:pt idx="14">
                  <c:v>ГУ ДПС в Одеській обл.</c:v>
                </c:pt>
                <c:pt idx="15">
                  <c:v>ГУ ДПС у Полтавській обл.</c:v>
                </c:pt>
                <c:pt idx="16">
                  <c:v>ГУ ДПС у Рівненській обл.</c:v>
                </c:pt>
                <c:pt idx="17">
                  <c:v>ГУ ДПС у Сумській обл.</c:v>
                </c:pt>
                <c:pt idx="18">
                  <c:v>ГУ ДПС у Тернопільській обл.</c:v>
                </c:pt>
                <c:pt idx="19">
                  <c:v>ГУ ДПС у Харківській обл.</c:v>
                </c:pt>
                <c:pt idx="20">
                  <c:v>ГУ ДПС у Херсонській обл., АР Крим та м. Севастополі</c:v>
                </c:pt>
                <c:pt idx="21">
                  <c:v>ГУ ДПС у Хмельницькій обл.</c:v>
                </c:pt>
                <c:pt idx="22">
                  <c:v>ГУ ДПС у Черкаській обл.</c:v>
                </c:pt>
                <c:pt idx="23">
                  <c:v>ГУ ДПС у Чернівецькій обл.</c:v>
                </c:pt>
                <c:pt idx="24">
                  <c:v>ГУ ДПС у Чернігівській обл.</c:v>
                </c:pt>
                <c:pt idx="25">
                  <c:v>ГУ ДПС у м. Києві</c:v>
                </c:pt>
                <c:pt idx="26">
                  <c:v>Центральне МУ ДПС по роботі з великими платниками</c:v>
                </c:pt>
                <c:pt idx="27">
                  <c:v>Східне МУ ДПС по роботі з великими платниками</c:v>
                </c:pt>
                <c:pt idx="28">
                  <c:v>Західне МУ ДПС по роботі з великими платниками</c:v>
                </c:pt>
                <c:pt idx="29">
                  <c:v>Південне МУ ДПС по роботі з великими платниками</c:v>
                </c:pt>
                <c:pt idx="30">
                  <c:v>Північне МУ ДПС по роботі з великими платниками</c:v>
                </c:pt>
                <c:pt idx="31">
                  <c:v>Інформаційно-довідковий департамент ДПС</c:v>
                </c:pt>
              </c:strCache>
            </c:strRef>
          </c:cat>
          <c:val>
            <c:numRef>
              <c:f>'за штатним2'!$D$2:$D$33</c:f>
              <c:numCache>
                <c:formatCode>General</c:formatCode>
                <c:ptCount val="32"/>
                <c:pt idx="0">
                  <c:v>945</c:v>
                </c:pt>
                <c:pt idx="1">
                  <c:v>626</c:v>
                </c:pt>
                <c:pt idx="2">
                  <c:v>409</c:v>
                </c:pt>
                <c:pt idx="3">
                  <c:v>1325</c:v>
                </c:pt>
                <c:pt idx="4">
                  <c:v>1022</c:v>
                </c:pt>
                <c:pt idx="5">
                  <c:v>448</c:v>
                </c:pt>
                <c:pt idx="6">
                  <c:v>448</c:v>
                </c:pt>
                <c:pt idx="7">
                  <c:v>662</c:v>
                </c:pt>
                <c:pt idx="8">
                  <c:v>439</c:v>
                </c:pt>
                <c:pt idx="9">
                  <c:v>794</c:v>
                </c:pt>
                <c:pt idx="10">
                  <c:v>360</c:v>
                </c:pt>
                <c:pt idx="11">
                  <c:v>504</c:v>
                </c:pt>
                <c:pt idx="12">
                  <c:v>1060</c:v>
                </c:pt>
                <c:pt idx="13">
                  <c:v>500</c:v>
                </c:pt>
                <c:pt idx="14">
                  <c:v>1230</c:v>
                </c:pt>
                <c:pt idx="15">
                  <c:v>489</c:v>
                </c:pt>
                <c:pt idx="16">
                  <c:v>336</c:v>
                </c:pt>
                <c:pt idx="17">
                  <c:v>339</c:v>
                </c:pt>
                <c:pt idx="18">
                  <c:v>366</c:v>
                </c:pt>
                <c:pt idx="19">
                  <c:v>1245</c:v>
                </c:pt>
                <c:pt idx="20">
                  <c:v>469</c:v>
                </c:pt>
                <c:pt idx="21">
                  <c:v>474</c:v>
                </c:pt>
                <c:pt idx="22">
                  <c:v>417</c:v>
                </c:pt>
                <c:pt idx="23">
                  <c:v>337</c:v>
                </c:pt>
                <c:pt idx="24">
                  <c:v>301</c:v>
                </c:pt>
                <c:pt idx="25">
                  <c:v>1963</c:v>
                </c:pt>
                <c:pt idx="26">
                  <c:v>312</c:v>
                </c:pt>
                <c:pt idx="27">
                  <c:v>182</c:v>
                </c:pt>
                <c:pt idx="28">
                  <c:v>96</c:v>
                </c:pt>
                <c:pt idx="29">
                  <c:v>89</c:v>
                </c:pt>
                <c:pt idx="30">
                  <c:v>97</c:v>
                </c:pt>
                <c:pt idx="31">
                  <c:v>194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2198656"/>
        <c:axId val="98317952"/>
      </c:barChart>
      <c:catAx>
        <c:axId val="11219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98317952"/>
        <c:crosses val="autoZero"/>
        <c:auto val="1"/>
        <c:lblAlgn val="ctr"/>
        <c:lblOffset val="100"/>
        <c:noMultiLvlLbl val="0"/>
      </c:catAx>
      <c:valAx>
        <c:axId val="98317952"/>
        <c:scaling>
          <c:orientation val="minMax"/>
          <c:max val="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12198656"/>
        <c:crosses val="autoZero"/>
        <c:crossBetween val="between"/>
        <c:majorUnit val="200"/>
      </c:valAx>
      <c:spPr>
        <a:noFill/>
        <a:ln w="25400">
          <a:noFill/>
        </a:ln>
      </c:spPr>
    </c:plotArea>
    <c:legend>
      <c:legendPos val="b"/>
      <c:layout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'факт 2'!$B$1</c:f>
              <c:strCache>
                <c:ptCount val="1"/>
                <c:pt idx="0">
                  <c:v>категорія А</c:v>
                </c:pt>
              </c:strCache>
            </c:strRef>
          </c:tx>
          <c:spPr>
            <a:solidFill>
              <a:schemeClr val="accent2"/>
            </a:solidFill>
            <a:ln w="25400" cap="flat" cmpd="sng" algn="ctr">
              <a:solidFill>
                <a:schemeClr val="accent2">
                  <a:shade val="50000"/>
                </a:schemeClr>
              </a:solidFill>
              <a:prstDash val="solid"/>
            </a:ln>
            <a:effectLst/>
          </c:spPr>
          <c:invertIfNegative val="0"/>
          <c:cat>
            <c:strRef>
              <c:f>'факт 2'!$A$2:$A$33</c:f>
              <c:strCache>
                <c:ptCount val="32"/>
                <c:pt idx="0">
                  <c:v>Центральний апарат</c:v>
                </c:pt>
                <c:pt idx="1">
                  <c:v>ГУ ДПС у Вінницькій обл.</c:v>
                </c:pt>
                <c:pt idx="2">
                  <c:v>ГУ ДПС у Волинській обл.</c:v>
                </c:pt>
                <c:pt idx="3">
                  <c:v>ГУ ДПС у Дніпропетровській обл.</c:v>
                </c:pt>
                <c:pt idx="4">
                  <c:v>ГУ ДПС у Донецькій обл.</c:v>
                </c:pt>
                <c:pt idx="5">
                  <c:v>ГУ ДПС у Житомирській обл.</c:v>
                </c:pt>
                <c:pt idx="6">
                  <c:v>ГУ ДПС у Закарпатській обл.</c:v>
                </c:pt>
                <c:pt idx="7">
                  <c:v>ГУ ДПС у Запорізькій обл.</c:v>
                </c:pt>
                <c:pt idx="8">
                  <c:v>ГУ ДПС у Івано-Франківській обл.</c:v>
                </c:pt>
                <c:pt idx="9">
                  <c:v>ГУ ДПС у Київській обл.</c:v>
                </c:pt>
                <c:pt idx="10">
                  <c:v>ГУ ДПС у Кіровоградській обл.</c:v>
                </c:pt>
                <c:pt idx="11">
                  <c:v>ГУ ДПС у Луганській обл.</c:v>
                </c:pt>
                <c:pt idx="12">
                  <c:v>ГУ ДПС у Львівській обл.</c:v>
                </c:pt>
                <c:pt idx="13">
                  <c:v>ГУ ДПС у Миколаївській обл.</c:v>
                </c:pt>
                <c:pt idx="14">
                  <c:v>ГУ ДПС в Одеській обл.</c:v>
                </c:pt>
                <c:pt idx="15">
                  <c:v>ГУ ДПС у Полтавській обл.</c:v>
                </c:pt>
                <c:pt idx="16">
                  <c:v>ГУ ДПС у Рівненській обл.</c:v>
                </c:pt>
                <c:pt idx="17">
                  <c:v>ГУ ДПС у Сумській обл.</c:v>
                </c:pt>
                <c:pt idx="18">
                  <c:v>ГУ ДПС у Тернопільській обл.</c:v>
                </c:pt>
                <c:pt idx="19">
                  <c:v>ГУ ДПС у Харківській обл.</c:v>
                </c:pt>
                <c:pt idx="20">
                  <c:v>ГУ ДПС у Херсонській обл., АР Крим та м. Севастополі</c:v>
                </c:pt>
                <c:pt idx="21">
                  <c:v>ГУ ДПС у Хмельницькій обл.</c:v>
                </c:pt>
                <c:pt idx="22">
                  <c:v>ГУ ДПС у Черкаській обл.</c:v>
                </c:pt>
                <c:pt idx="23">
                  <c:v>ГУ ДПС у Чернівецькій обл.</c:v>
                </c:pt>
                <c:pt idx="24">
                  <c:v>ГУ ДПС у Чернігівській обл.</c:v>
                </c:pt>
                <c:pt idx="25">
                  <c:v>ГУ ДПС у м. Києві</c:v>
                </c:pt>
                <c:pt idx="26">
                  <c:v>Центральне МУ ДПС по роботі з великими платниками</c:v>
                </c:pt>
                <c:pt idx="27">
                  <c:v>Східне МУ ДПС по роботі з великими платниками</c:v>
                </c:pt>
                <c:pt idx="28">
                  <c:v>Західне МУ ДПС по роботі з великими платниками</c:v>
                </c:pt>
                <c:pt idx="29">
                  <c:v>Південне МУ ДПС по роботі з великими платниками</c:v>
                </c:pt>
                <c:pt idx="30">
                  <c:v>Північне МУ ДПС по роботі з великими платниками</c:v>
                </c:pt>
                <c:pt idx="31">
                  <c:v>Інформаційно-довідковий департамент ДПС</c:v>
                </c:pt>
              </c:strCache>
            </c:strRef>
          </c:cat>
          <c:val>
            <c:numRef>
              <c:f>'факт 2'!$B$2:$B$33</c:f>
              <c:numCache>
                <c:formatCode>General</c:formatCode>
                <c:ptCount val="32"/>
                <c:pt idx="0">
                  <c:v>4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</c:numCache>
            </c:numRef>
          </c:val>
        </c:ser>
        <c:ser>
          <c:idx val="1"/>
          <c:order val="1"/>
          <c:tx>
            <c:strRef>
              <c:f>'факт 2'!$C$1</c:f>
              <c:strCache>
                <c:ptCount val="1"/>
                <c:pt idx="0">
                  <c:v>категорія Б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'факт 2'!$A$2:$A$33</c:f>
              <c:strCache>
                <c:ptCount val="32"/>
                <c:pt idx="0">
                  <c:v>Центральний апарат</c:v>
                </c:pt>
                <c:pt idx="1">
                  <c:v>ГУ ДПС у Вінницькій обл.</c:v>
                </c:pt>
                <c:pt idx="2">
                  <c:v>ГУ ДПС у Волинській обл.</c:v>
                </c:pt>
                <c:pt idx="3">
                  <c:v>ГУ ДПС у Дніпропетровській обл.</c:v>
                </c:pt>
                <c:pt idx="4">
                  <c:v>ГУ ДПС у Донецькій обл.</c:v>
                </c:pt>
                <c:pt idx="5">
                  <c:v>ГУ ДПС у Житомирській обл.</c:v>
                </c:pt>
                <c:pt idx="6">
                  <c:v>ГУ ДПС у Закарпатській обл.</c:v>
                </c:pt>
                <c:pt idx="7">
                  <c:v>ГУ ДПС у Запорізькій обл.</c:v>
                </c:pt>
                <c:pt idx="8">
                  <c:v>ГУ ДПС у Івано-Франківській обл.</c:v>
                </c:pt>
                <c:pt idx="9">
                  <c:v>ГУ ДПС у Київській обл.</c:v>
                </c:pt>
                <c:pt idx="10">
                  <c:v>ГУ ДПС у Кіровоградській обл.</c:v>
                </c:pt>
                <c:pt idx="11">
                  <c:v>ГУ ДПС у Луганській обл.</c:v>
                </c:pt>
                <c:pt idx="12">
                  <c:v>ГУ ДПС у Львівській обл.</c:v>
                </c:pt>
                <c:pt idx="13">
                  <c:v>ГУ ДПС у Миколаївській обл.</c:v>
                </c:pt>
                <c:pt idx="14">
                  <c:v>ГУ ДПС в Одеській обл.</c:v>
                </c:pt>
                <c:pt idx="15">
                  <c:v>ГУ ДПС у Полтавській обл.</c:v>
                </c:pt>
                <c:pt idx="16">
                  <c:v>ГУ ДПС у Рівненській обл.</c:v>
                </c:pt>
                <c:pt idx="17">
                  <c:v>ГУ ДПС у Сумській обл.</c:v>
                </c:pt>
                <c:pt idx="18">
                  <c:v>ГУ ДПС у Тернопільській обл.</c:v>
                </c:pt>
                <c:pt idx="19">
                  <c:v>ГУ ДПС у Харківській обл.</c:v>
                </c:pt>
                <c:pt idx="20">
                  <c:v>ГУ ДПС у Херсонській обл., АР Крим та м. Севастополі</c:v>
                </c:pt>
                <c:pt idx="21">
                  <c:v>ГУ ДПС у Хмельницькій обл.</c:v>
                </c:pt>
                <c:pt idx="22">
                  <c:v>ГУ ДПС у Черкаській обл.</c:v>
                </c:pt>
                <c:pt idx="23">
                  <c:v>ГУ ДПС у Чернівецькій обл.</c:v>
                </c:pt>
                <c:pt idx="24">
                  <c:v>ГУ ДПС у Чернігівській обл.</c:v>
                </c:pt>
                <c:pt idx="25">
                  <c:v>ГУ ДПС у м. Києві</c:v>
                </c:pt>
                <c:pt idx="26">
                  <c:v>Центральне МУ ДПС по роботі з великими платниками</c:v>
                </c:pt>
                <c:pt idx="27">
                  <c:v>Східне МУ ДПС по роботі з великими платниками</c:v>
                </c:pt>
                <c:pt idx="28">
                  <c:v>Західне МУ ДПС по роботі з великими платниками</c:v>
                </c:pt>
                <c:pt idx="29">
                  <c:v>Південне МУ ДПС по роботі з великими платниками</c:v>
                </c:pt>
                <c:pt idx="30">
                  <c:v>Північне МУ ДПС по роботі з великими платниками</c:v>
                </c:pt>
                <c:pt idx="31">
                  <c:v>Інформаційно-довідковий департамент ДПС</c:v>
                </c:pt>
              </c:strCache>
            </c:strRef>
          </c:cat>
          <c:val>
            <c:numRef>
              <c:f>'факт 2'!$C$2:$C$33</c:f>
              <c:numCache>
                <c:formatCode>General</c:formatCode>
                <c:ptCount val="32"/>
                <c:pt idx="0">
                  <c:v>358</c:v>
                </c:pt>
                <c:pt idx="1">
                  <c:v>215</c:v>
                </c:pt>
                <c:pt idx="2">
                  <c:v>140</c:v>
                </c:pt>
                <c:pt idx="3">
                  <c:v>349</c:v>
                </c:pt>
                <c:pt idx="4">
                  <c:v>293</c:v>
                </c:pt>
                <c:pt idx="5">
                  <c:v>174</c:v>
                </c:pt>
                <c:pt idx="6">
                  <c:v>143</c:v>
                </c:pt>
                <c:pt idx="7">
                  <c:v>252</c:v>
                </c:pt>
                <c:pt idx="8">
                  <c:v>135</c:v>
                </c:pt>
                <c:pt idx="9">
                  <c:v>267</c:v>
                </c:pt>
                <c:pt idx="10">
                  <c:v>128</c:v>
                </c:pt>
                <c:pt idx="11">
                  <c:v>153</c:v>
                </c:pt>
                <c:pt idx="12">
                  <c:v>256</c:v>
                </c:pt>
                <c:pt idx="13">
                  <c:v>178</c:v>
                </c:pt>
                <c:pt idx="14">
                  <c:v>250</c:v>
                </c:pt>
                <c:pt idx="15">
                  <c:v>194</c:v>
                </c:pt>
                <c:pt idx="16">
                  <c:v>130</c:v>
                </c:pt>
                <c:pt idx="17">
                  <c:v>137</c:v>
                </c:pt>
                <c:pt idx="18">
                  <c:v>131</c:v>
                </c:pt>
                <c:pt idx="19">
                  <c:v>309</c:v>
                </c:pt>
                <c:pt idx="20">
                  <c:v>120</c:v>
                </c:pt>
                <c:pt idx="21">
                  <c:v>144</c:v>
                </c:pt>
                <c:pt idx="22">
                  <c:v>165</c:v>
                </c:pt>
                <c:pt idx="23">
                  <c:v>142</c:v>
                </c:pt>
                <c:pt idx="24">
                  <c:v>133</c:v>
                </c:pt>
                <c:pt idx="25">
                  <c:v>528</c:v>
                </c:pt>
                <c:pt idx="26">
                  <c:v>118</c:v>
                </c:pt>
                <c:pt idx="27">
                  <c:v>73</c:v>
                </c:pt>
                <c:pt idx="28">
                  <c:v>35</c:v>
                </c:pt>
                <c:pt idx="29">
                  <c:v>36</c:v>
                </c:pt>
                <c:pt idx="30">
                  <c:v>43</c:v>
                </c:pt>
                <c:pt idx="31">
                  <c:v>60</c:v>
                </c:pt>
              </c:numCache>
            </c:numRef>
          </c:val>
        </c:ser>
        <c:ser>
          <c:idx val="2"/>
          <c:order val="2"/>
          <c:tx>
            <c:strRef>
              <c:f>'факт 2'!$D$1</c:f>
              <c:strCache>
                <c:ptCount val="1"/>
                <c:pt idx="0">
                  <c:v>категорія В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'факт 2'!$A$2:$A$33</c:f>
              <c:strCache>
                <c:ptCount val="32"/>
                <c:pt idx="0">
                  <c:v>Центральний апарат</c:v>
                </c:pt>
                <c:pt idx="1">
                  <c:v>ГУ ДПС у Вінницькій обл.</c:v>
                </c:pt>
                <c:pt idx="2">
                  <c:v>ГУ ДПС у Волинській обл.</c:v>
                </c:pt>
                <c:pt idx="3">
                  <c:v>ГУ ДПС у Дніпропетровській обл.</c:v>
                </c:pt>
                <c:pt idx="4">
                  <c:v>ГУ ДПС у Донецькій обл.</c:v>
                </c:pt>
                <c:pt idx="5">
                  <c:v>ГУ ДПС у Житомирській обл.</c:v>
                </c:pt>
                <c:pt idx="6">
                  <c:v>ГУ ДПС у Закарпатській обл.</c:v>
                </c:pt>
                <c:pt idx="7">
                  <c:v>ГУ ДПС у Запорізькій обл.</c:v>
                </c:pt>
                <c:pt idx="8">
                  <c:v>ГУ ДПС у Івано-Франківській обл.</c:v>
                </c:pt>
                <c:pt idx="9">
                  <c:v>ГУ ДПС у Київській обл.</c:v>
                </c:pt>
                <c:pt idx="10">
                  <c:v>ГУ ДПС у Кіровоградській обл.</c:v>
                </c:pt>
                <c:pt idx="11">
                  <c:v>ГУ ДПС у Луганській обл.</c:v>
                </c:pt>
                <c:pt idx="12">
                  <c:v>ГУ ДПС у Львівській обл.</c:v>
                </c:pt>
                <c:pt idx="13">
                  <c:v>ГУ ДПС у Миколаївській обл.</c:v>
                </c:pt>
                <c:pt idx="14">
                  <c:v>ГУ ДПС в Одеській обл.</c:v>
                </c:pt>
                <c:pt idx="15">
                  <c:v>ГУ ДПС у Полтавській обл.</c:v>
                </c:pt>
                <c:pt idx="16">
                  <c:v>ГУ ДПС у Рівненській обл.</c:v>
                </c:pt>
                <c:pt idx="17">
                  <c:v>ГУ ДПС у Сумській обл.</c:v>
                </c:pt>
                <c:pt idx="18">
                  <c:v>ГУ ДПС у Тернопільській обл.</c:v>
                </c:pt>
                <c:pt idx="19">
                  <c:v>ГУ ДПС у Харківській обл.</c:v>
                </c:pt>
                <c:pt idx="20">
                  <c:v>ГУ ДПС у Херсонській обл., АР Крим та м. Севастополі</c:v>
                </c:pt>
                <c:pt idx="21">
                  <c:v>ГУ ДПС у Хмельницькій обл.</c:v>
                </c:pt>
                <c:pt idx="22">
                  <c:v>ГУ ДПС у Черкаській обл.</c:v>
                </c:pt>
                <c:pt idx="23">
                  <c:v>ГУ ДПС у Чернівецькій обл.</c:v>
                </c:pt>
                <c:pt idx="24">
                  <c:v>ГУ ДПС у Чернігівській обл.</c:v>
                </c:pt>
                <c:pt idx="25">
                  <c:v>ГУ ДПС у м. Києві</c:v>
                </c:pt>
                <c:pt idx="26">
                  <c:v>Центральне МУ ДПС по роботі з великими платниками</c:v>
                </c:pt>
                <c:pt idx="27">
                  <c:v>Східне МУ ДПС по роботі з великими платниками</c:v>
                </c:pt>
                <c:pt idx="28">
                  <c:v>Західне МУ ДПС по роботі з великими платниками</c:v>
                </c:pt>
                <c:pt idx="29">
                  <c:v>Південне МУ ДПС по роботі з великими платниками</c:v>
                </c:pt>
                <c:pt idx="30">
                  <c:v>Північне МУ ДПС по роботі з великими платниками</c:v>
                </c:pt>
                <c:pt idx="31">
                  <c:v>Інформаційно-довідковий департамент ДПС</c:v>
                </c:pt>
              </c:strCache>
            </c:strRef>
          </c:cat>
          <c:val>
            <c:numRef>
              <c:f>'факт 2'!$D$2:$D$33</c:f>
              <c:numCache>
                <c:formatCode>General</c:formatCode>
                <c:ptCount val="32"/>
                <c:pt idx="0">
                  <c:v>845</c:v>
                </c:pt>
                <c:pt idx="1">
                  <c:v>606</c:v>
                </c:pt>
                <c:pt idx="2">
                  <c:v>398</c:v>
                </c:pt>
                <c:pt idx="3" formatCode="#,##0">
                  <c:v>1208</c:v>
                </c:pt>
                <c:pt idx="4">
                  <c:v>939</c:v>
                </c:pt>
                <c:pt idx="5">
                  <c:v>421</c:v>
                </c:pt>
                <c:pt idx="6">
                  <c:v>407</c:v>
                </c:pt>
                <c:pt idx="7">
                  <c:v>634</c:v>
                </c:pt>
                <c:pt idx="8">
                  <c:v>442</c:v>
                </c:pt>
                <c:pt idx="9">
                  <c:v>725</c:v>
                </c:pt>
                <c:pt idx="10">
                  <c:v>344</c:v>
                </c:pt>
                <c:pt idx="11">
                  <c:v>415</c:v>
                </c:pt>
                <c:pt idx="12">
                  <c:v>993</c:v>
                </c:pt>
                <c:pt idx="13">
                  <c:v>470</c:v>
                </c:pt>
                <c:pt idx="14" formatCode="#,##0">
                  <c:v>1139</c:v>
                </c:pt>
                <c:pt idx="15">
                  <c:v>489</c:v>
                </c:pt>
                <c:pt idx="16">
                  <c:v>333</c:v>
                </c:pt>
                <c:pt idx="17">
                  <c:v>337</c:v>
                </c:pt>
                <c:pt idx="18">
                  <c:v>356</c:v>
                </c:pt>
                <c:pt idx="19" formatCode="#,##0">
                  <c:v>1205</c:v>
                </c:pt>
                <c:pt idx="20">
                  <c:v>418</c:v>
                </c:pt>
                <c:pt idx="21">
                  <c:v>467</c:v>
                </c:pt>
                <c:pt idx="22">
                  <c:v>402</c:v>
                </c:pt>
                <c:pt idx="23">
                  <c:v>316</c:v>
                </c:pt>
                <c:pt idx="24">
                  <c:v>294</c:v>
                </c:pt>
                <c:pt idx="25" formatCode="#,##0">
                  <c:v>1867</c:v>
                </c:pt>
                <c:pt idx="26">
                  <c:v>218</c:v>
                </c:pt>
                <c:pt idx="27">
                  <c:v>174</c:v>
                </c:pt>
                <c:pt idx="28">
                  <c:v>97</c:v>
                </c:pt>
                <c:pt idx="29">
                  <c:v>76</c:v>
                </c:pt>
                <c:pt idx="30">
                  <c:v>88</c:v>
                </c:pt>
                <c:pt idx="31">
                  <c:v>107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99092992"/>
        <c:axId val="105483648"/>
      </c:barChart>
      <c:catAx>
        <c:axId val="99092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05483648"/>
        <c:crosses val="autoZero"/>
        <c:auto val="1"/>
        <c:lblAlgn val="ctr"/>
        <c:lblOffset val="100"/>
        <c:noMultiLvlLbl val="0"/>
      </c:catAx>
      <c:valAx>
        <c:axId val="105483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9909299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вакнт.пос.2!$B$1</c:f>
              <c:strCache>
                <c:ptCount val="1"/>
                <c:pt idx="0">
                  <c:v>категорія А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вакнт.пос.2!$A$2:$A$33</c:f>
              <c:strCache>
                <c:ptCount val="32"/>
                <c:pt idx="0">
                  <c:v>Центральний апарат</c:v>
                </c:pt>
                <c:pt idx="1">
                  <c:v>ГУ ДПС у Вінницькій обл.</c:v>
                </c:pt>
                <c:pt idx="2">
                  <c:v>ГУ ДПС у Волинській обл.</c:v>
                </c:pt>
                <c:pt idx="3">
                  <c:v>ГУ ДПС у Дніпропетровській обл.</c:v>
                </c:pt>
                <c:pt idx="4">
                  <c:v>ГУ ДПС у Донецькій обл.</c:v>
                </c:pt>
                <c:pt idx="5">
                  <c:v>ГУ ДПС у Житомирській обл.</c:v>
                </c:pt>
                <c:pt idx="6">
                  <c:v>ГУ ДПС у Закарпатській обл.</c:v>
                </c:pt>
                <c:pt idx="7">
                  <c:v>ГУ ДПС у Запорізькій обл.</c:v>
                </c:pt>
                <c:pt idx="8">
                  <c:v>ГУ ДПС у Івано-Франківській обл.</c:v>
                </c:pt>
                <c:pt idx="9">
                  <c:v>ГУ ДПС у Київській обл.</c:v>
                </c:pt>
                <c:pt idx="10">
                  <c:v>ГУ ДПС у Кіровоградській обл.</c:v>
                </c:pt>
                <c:pt idx="11">
                  <c:v>ГУ ДПС у Луганській обл.</c:v>
                </c:pt>
                <c:pt idx="12">
                  <c:v>ГУ ДПС у Львівській обл.</c:v>
                </c:pt>
                <c:pt idx="13">
                  <c:v>ГУ ДПС у Миколаївській обл.</c:v>
                </c:pt>
                <c:pt idx="14">
                  <c:v>ГУ ДПС в Одеській обл.</c:v>
                </c:pt>
                <c:pt idx="15">
                  <c:v>ГУ ДПС у Полтавській обл.</c:v>
                </c:pt>
                <c:pt idx="16">
                  <c:v>ГУ ДПС у Рівненській обл.</c:v>
                </c:pt>
                <c:pt idx="17">
                  <c:v>ГУ ДПС у Сумській обл.</c:v>
                </c:pt>
                <c:pt idx="18">
                  <c:v>ГУ ДПС у Тернопільській обл.</c:v>
                </c:pt>
                <c:pt idx="19">
                  <c:v>ГУ ДПС у Харківській обл.</c:v>
                </c:pt>
                <c:pt idx="20">
                  <c:v>ГУ ДПС у Херсонській обл., АР Крим та м. Севастополі</c:v>
                </c:pt>
                <c:pt idx="21">
                  <c:v>ГУ ДПС у Хмельницькій обл.</c:v>
                </c:pt>
                <c:pt idx="22">
                  <c:v>ГУ ДПС у Черкаській обл.</c:v>
                </c:pt>
                <c:pt idx="23">
                  <c:v>ГУ ДПС у Чернівецькій обл.</c:v>
                </c:pt>
                <c:pt idx="24">
                  <c:v>ГУ ДПС у Чернігівській обл.</c:v>
                </c:pt>
                <c:pt idx="25">
                  <c:v>ГУ ДПС у м. Києві</c:v>
                </c:pt>
                <c:pt idx="26">
                  <c:v>Центральне МУ ДПС по роботі з великими платниками</c:v>
                </c:pt>
                <c:pt idx="27">
                  <c:v>Східне МУ ДПС по роботі з великими платниками</c:v>
                </c:pt>
                <c:pt idx="28">
                  <c:v>Західне МУ ДПС по роботі з великими платниками</c:v>
                </c:pt>
                <c:pt idx="29">
                  <c:v>Південне МУ ДПС по роботі з великими платниками</c:v>
                </c:pt>
                <c:pt idx="30">
                  <c:v>Північне МУ ДПС по роботі з великими платниками</c:v>
                </c:pt>
                <c:pt idx="31">
                  <c:v>Інформаційно-довідковий департамент ДПС</c:v>
                </c:pt>
              </c:strCache>
            </c:strRef>
          </c:cat>
          <c:val>
            <c:numRef>
              <c:f>вакнт.пос.2!$B$2:$B$33</c:f>
              <c:numCache>
                <c:formatCode>General</c:formatCode>
                <c:ptCount val="32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</c:numCache>
            </c:numRef>
          </c:val>
        </c:ser>
        <c:ser>
          <c:idx val="1"/>
          <c:order val="1"/>
          <c:tx>
            <c:strRef>
              <c:f>вакнт.пос.2!$C$1</c:f>
              <c:strCache>
                <c:ptCount val="1"/>
                <c:pt idx="0">
                  <c:v>категорія Б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вакнт.пос.2!$A$2:$A$33</c:f>
              <c:strCache>
                <c:ptCount val="32"/>
                <c:pt idx="0">
                  <c:v>Центральний апарат</c:v>
                </c:pt>
                <c:pt idx="1">
                  <c:v>ГУ ДПС у Вінницькій обл.</c:v>
                </c:pt>
                <c:pt idx="2">
                  <c:v>ГУ ДПС у Волинській обл.</c:v>
                </c:pt>
                <c:pt idx="3">
                  <c:v>ГУ ДПС у Дніпропетровській обл.</c:v>
                </c:pt>
                <c:pt idx="4">
                  <c:v>ГУ ДПС у Донецькій обл.</c:v>
                </c:pt>
                <c:pt idx="5">
                  <c:v>ГУ ДПС у Житомирській обл.</c:v>
                </c:pt>
                <c:pt idx="6">
                  <c:v>ГУ ДПС у Закарпатській обл.</c:v>
                </c:pt>
                <c:pt idx="7">
                  <c:v>ГУ ДПС у Запорізькій обл.</c:v>
                </c:pt>
                <c:pt idx="8">
                  <c:v>ГУ ДПС у Івано-Франківській обл.</c:v>
                </c:pt>
                <c:pt idx="9">
                  <c:v>ГУ ДПС у Київській обл.</c:v>
                </c:pt>
                <c:pt idx="10">
                  <c:v>ГУ ДПС у Кіровоградській обл.</c:v>
                </c:pt>
                <c:pt idx="11">
                  <c:v>ГУ ДПС у Луганській обл.</c:v>
                </c:pt>
                <c:pt idx="12">
                  <c:v>ГУ ДПС у Львівській обл.</c:v>
                </c:pt>
                <c:pt idx="13">
                  <c:v>ГУ ДПС у Миколаївській обл.</c:v>
                </c:pt>
                <c:pt idx="14">
                  <c:v>ГУ ДПС в Одеській обл.</c:v>
                </c:pt>
                <c:pt idx="15">
                  <c:v>ГУ ДПС у Полтавській обл.</c:v>
                </c:pt>
                <c:pt idx="16">
                  <c:v>ГУ ДПС у Рівненській обл.</c:v>
                </c:pt>
                <c:pt idx="17">
                  <c:v>ГУ ДПС у Сумській обл.</c:v>
                </c:pt>
                <c:pt idx="18">
                  <c:v>ГУ ДПС у Тернопільській обл.</c:v>
                </c:pt>
                <c:pt idx="19">
                  <c:v>ГУ ДПС у Харківській обл.</c:v>
                </c:pt>
                <c:pt idx="20">
                  <c:v>ГУ ДПС у Херсонській обл., АР Крим та м. Севастополі</c:v>
                </c:pt>
                <c:pt idx="21">
                  <c:v>ГУ ДПС у Хмельницькій обл.</c:v>
                </c:pt>
                <c:pt idx="22">
                  <c:v>ГУ ДПС у Черкаській обл.</c:v>
                </c:pt>
                <c:pt idx="23">
                  <c:v>ГУ ДПС у Чернівецькій обл.</c:v>
                </c:pt>
                <c:pt idx="24">
                  <c:v>ГУ ДПС у Чернігівській обл.</c:v>
                </c:pt>
                <c:pt idx="25">
                  <c:v>ГУ ДПС у м. Києві</c:v>
                </c:pt>
                <c:pt idx="26">
                  <c:v>Центральне МУ ДПС по роботі з великими платниками</c:v>
                </c:pt>
                <c:pt idx="27">
                  <c:v>Східне МУ ДПС по роботі з великими платниками</c:v>
                </c:pt>
                <c:pt idx="28">
                  <c:v>Західне МУ ДПС по роботі з великими платниками</c:v>
                </c:pt>
                <c:pt idx="29">
                  <c:v>Південне МУ ДПС по роботі з великими платниками</c:v>
                </c:pt>
                <c:pt idx="30">
                  <c:v>Північне МУ ДПС по роботі з великими платниками</c:v>
                </c:pt>
                <c:pt idx="31">
                  <c:v>Інформаційно-довідковий департамент ДПС</c:v>
                </c:pt>
              </c:strCache>
            </c:strRef>
          </c:cat>
          <c:val>
            <c:numRef>
              <c:f>вакнт.пос.2!$C$2:$C$33</c:f>
              <c:numCache>
                <c:formatCode>General</c:formatCode>
                <c:ptCount val="32"/>
                <c:pt idx="0">
                  <c:v>91</c:v>
                </c:pt>
                <c:pt idx="1">
                  <c:v>2</c:v>
                </c:pt>
                <c:pt idx="2">
                  <c:v>3</c:v>
                </c:pt>
                <c:pt idx="3">
                  <c:v>13</c:v>
                </c:pt>
                <c:pt idx="4">
                  <c:v>22</c:v>
                </c:pt>
                <c:pt idx="5">
                  <c:v>5</c:v>
                </c:pt>
                <c:pt idx="6">
                  <c:v>7</c:v>
                </c:pt>
                <c:pt idx="7">
                  <c:v>3</c:v>
                </c:pt>
                <c:pt idx="8">
                  <c:v>3</c:v>
                </c:pt>
                <c:pt idx="9">
                  <c:v>11</c:v>
                </c:pt>
                <c:pt idx="10">
                  <c:v>5</c:v>
                </c:pt>
                <c:pt idx="11">
                  <c:v>28</c:v>
                </c:pt>
                <c:pt idx="12">
                  <c:v>14</c:v>
                </c:pt>
                <c:pt idx="13">
                  <c:v>9</c:v>
                </c:pt>
                <c:pt idx="14">
                  <c:v>13</c:v>
                </c:pt>
                <c:pt idx="15">
                  <c:v>4</c:v>
                </c:pt>
                <c:pt idx="16">
                  <c:v>4</c:v>
                </c:pt>
                <c:pt idx="17">
                  <c:v>2</c:v>
                </c:pt>
                <c:pt idx="18">
                  <c:v>5</c:v>
                </c:pt>
                <c:pt idx="19">
                  <c:v>15</c:v>
                </c:pt>
                <c:pt idx="20">
                  <c:v>8</c:v>
                </c:pt>
                <c:pt idx="21">
                  <c:v>9</c:v>
                </c:pt>
                <c:pt idx="22">
                  <c:v>2</c:v>
                </c:pt>
                <c:pt idx="23">
                  <c:v>5</c:v>
                </c:pt>
                <c:pt idx="24">
                  <c:v>0</c:v>
                </c:pt>
                <c:pt idx="25">
                  <c:v>21</c:v>
                </c:pt>
                <c:pt idx="26">
                  <c:v>20</c:v>
                </c:pt>
                <c:pt idx="27">
                  <c:v>6</c:v>
                </c:pt>
                <c:pt idx="28">
                  <c:v>5</c:v>
                </c:pt>
                <c:pt idx="29">
                  <c:v>8</c:v>
                </c:pt>
                <c:pt idx="30">
                  <c:v>4</c:v>
                </c:pt>
                <c:pt idx="31">
                  <c:v>26</c:v>
                </c:pt>
              </c:numCache>
            </c:numRef>
          </c:val>
        </c:ser>
        <c:ser>
          <c:idx val="2"/>
          <c:order val="2"/>
          <c:tx>
            <c:strRef>
              <c:f>вакнт.пос.2!$D$1</c:f>
              <c:strCache>
                <c:ptCount val="1"/>
                <c:pt idx="0">
                  <c:v>категорія В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вакнт.пос.2!$A$2:$A$33</c:f>
              <c:strCache>
                <c:ptCount val="32"/>
                <c:pt idx="0">
                  <c:v>Центральний апарат</c:v>
                </c:pt>
                <c:pt idx="1">
                  <c:v>ГУ ДПС у Вінницькій обл.</c:v>
                </c:pt>
                <c:pt idx="2">
                  <c:v>ГУ ДПС у Волинській обл.</c:v>
                </c:pt>
                <c:pt idx="3">
                  <c:v>ГУ ДПС у Дніпропетровській обл.</c:v>
                </c:pt>
                <c:pt idx="4">
                  <c:v>ГУ ДПС у Донецькій обл.</c:v>
                </c:pt>
                <c:pt idx="5">
                  <c:v>ГУ ДПС у Житомирській обл.</c:v>
                </c:pt>
                <c:pt idx="6">
                  <c:v>ГУ ДПС у Закарпатській обл.</c:v>
                </c:pt>
                <c:pt idx="7">
                  <c:v>ГУ ДПС у Запорізькій обл.</c:v>
                </c:pt>
                <c:pt idx="8">
                  <c:v>ГУ ДПС у Івано-Франківській обл.</c:v>
                </c:pt>
                <c:pt idx="9">
                  <c:v>ГУ ДПС у Київській обл.</c:v>
                </c:pt>
                <c:pt idx="10">
                  <c:v>ГУ ДПС у Кіровоградській обл.</c:v>
                </c:pt>
                <c:pt idx="11">
                  <c:v>ГУ ДПС у Луганській обл.</c:v>
                </c:pt>
                <c:pt idx="12">
                  <c:v>ГУ ДПС у Львівській обл.</c:v>
                </c:pt>
                <c:pt idx="13">
                  <c:v>ГУ ДПС у Миколаївській обл.</c:v>
                </c:pt>
                <c:pt idx="14">
                  <c:v>ГУ ДПС в Одеській обл.</c:v>
                </c:pt>
                <c:pt idx="15">
                  <c:v>ГУ ДПС у Полтавській обл.</c:v>
                </c:pt>
                <c:pt idx="16">
                  <c:v>ГУ ДПС у Рівненській обл.</c:v>
                </c:pt>
                <c:pt idx="17">
                  <c:v>ГУ ДПС у Сумській обл.</c:v>
                </c:pt>
                <c:pt idx="18">
                  <c:v>ГУ ДПС у Тернопільській обл.</c:v>
                </c:pt>
                <c:pt idx="19">
                  <c:v>ГУ ДПС у Харківській обл.</c:v>
                </c:pt>
                <c:pt idx="20">
                  <c:v>ГУ ДПС у Херсонській обл., АР Крим та м. Севастополі</c:v>
                </c:pt>
                <c:pt idx="21">
                  <c:v>ГУ ДПС у Хмельницькій обл.</c:v>
                </c:pt>
                <c:pt idx="22">
                  <c:v>ГУ ДПС у Черкаській обл.</c:v>
                </c:pt>
                <c:pt idx="23">
                  <c:v>ГУ ДПС у Чернівецькій обл.</c:v>
                </c:pt>
                <c:pt idx="24">
                  <c:v>ГУ ДПС у Чернігівській обл.</c:v>
                </c:pt>
                <c:pt idx="25">
                  <c:v>ГУ ДПС у м. Києві</c:v>
                </c:pt>
                <c:pt idx="26">
                  <c:v>Центральне МУ ДПС по роботі з великими платниками</c:v>
                </c:pt>
                <c:pt idx="27">
                  <c:v>Східне МУ ДПС по роботі з великими платниками</c:v>
                </c:pt>
                <c:pt idx="28">
                  <c:v>Західне МУ ДПС по роботі з великими платниками</c:v>
                </c:pt>
                <c:pt idx="29">
                  <c:v>Південне МУ ДПС по роботі з великими платниками</c:v>
                </c:pt>
                <c:pt idx="30">
                  <c:v>Північне МУ ДПС по роботі з великими платниками</c:v>
                </c:pt>
                <c:pt idx="31">
                  <c:v>Інформаційно-довідковий департамент ДПС</c:v>
                </c:pt>
              </c:strCache>
            </c:strRef>
          </c:cat>
          <c:val>
            <c:numRef>
              <c:f>вакнт.пос.2!$D$2:$D$33</c:f>
              <c:numCache>
                <c:formatCode>General</c:formatCode>
                <c:ptCount val="32"/>
                <c:pt idx="0">
                  <c:v>100</c:v>
                </c:pt>
                <c:pt idx="1">
                  <c:v>20</c:v>
                </c:pt>
                <c:pt idx="2">
                  <c:v>0</c:v>
                </c:pt>
                <c:pt idx="3">
                  <c:v>60</c:v>
                </c:pt>
                <c:pt idx="4">
                  <c:v>56</c:v>
                </c:pt>
                <c:pt idx="5">
                  <c:v>27</c:v>
                </c:pt>
                <c:pt idx="6">
                  <c:v>27</c:v>
                </c:pt>
                <c:pt idx="7">
                  <c:v>11</c:v>
                </c:pt>
                <c:pt idx="8">
                  <c:v>4</c:v>
                </c:pt>
                <c:pt idx="9">
                  <c:v>69</c:v>
                </c:pt>
                <c:pt idx="10">
                  <c:v>16</c:v>
                </c:pt>
                <c:pt idx="11">
                  <c:v>53</c:v>
                </c:pt>
                <c:pt idx="12">
                  <c:v>36</c:v>
                </c:pt>
                <c:pt idx="13">
                  <c:v>30</c:v>
                </c:pt>
                <c:pt idx="14">
                  <c:v>30</c:v>
                </c:pt>
                <c:pt idx="15">
                  <c:v>0</c:v>
                </c:pt>
                <c:pt idx="16">
                  <c:v>3</c:v>
                </c:pt>
                <c:pt idx="17">
                  <c:v>2</c:v>
                </c:pt>
                <c:pt idx="18">
                  <c:v>6</c:v>
                </c:pt>
                <c:pt idx="19">
                  <c:v>40</c:v>
                </c:pt>
                <c:pt idx="20">
                  <c:v>22</c:v>
                </c:pt>
                <c:pt idx="21">
                  <c:v>10</c:v>
                </c:pt>
                <c:pt idx="22">
                  <c:v>0</c:v>
                </c:pt>
                <c:pt idx="23">
                  <c:v>21</c:v>
                </c:pt>
                <c:pt idx="24">
                  <c:v>1</c:v>
                </c:pt>
                <c:pt idx="25">
                  <c:v>96</c:v>
                </c:pt>
                <c:pt idx="26">
                  <c:v>94</c:v>
                </c:pt>
                <c:pt idx="27">
                  <c:v>5</c:v>
                </c:pt>
                <c:pt idx="28">
                  <c:v>2</c:v>
                </c:pt>
                <c:pt idx="29">
                  <c:v>13</c:v>
                </c:pt>
                <c:pt idx="30">
                  <c:v>5</c:v>
                </c:pt>
                <c:pt idx="31">
                  <c:v>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99094016"/>
        <c:axId val="105486528"/>
      </c:barChart>
      <c:catAx>
        <c:axId val="99094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05486528"/>
        <c:crosses val="autoZero"/>
        <c:auto val="1"/>
        <c:lblAlgn val="ctr"/>
        <c:lblOffset val="100"/>
        <c:noMultiLvlLbl val="0"/>
      </c:catAx>
      <c:valAx>
        <c:axId val="105486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9909401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5415671831343661"/>
          <c:y val="0.18077219784061721"/>
          <c:w val="0.41930365760731531"/>
          <c:h val="0.8192278021593831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1"/>
            </a:solidFill>
            <a:ln w="38100" cap="flat" cmpd="sng" algn="ctr">
              <a:solidFill>
                <a:schemeClr val="lt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</c:dPt>
          <c:dLbls>
            <c:dLbl>
              <c:idx val="0"/>
              <c:layout>
                <c:manualLayout>
                  <c:x val="-0.10036715773431547"/>
                  <c:y val="-0.273673102103578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1</a:t>
                    </a:r>
                    <a:r>
                      <a:rPr lang="uk-UA" dirty="0" smtClean="0"/>
                      <a:t>7</a:t>
                    </a:r>
                    <a:r>
                      <a:rPr lang="uk-UA" baseline="0" dirty="0" smtClean="0"/>
                      <a:t> 474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2028333756667516"/>
                  <c:y val="0.16740291201307747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5</a:t>
                    </a:r>
                    <a:r>
                      <a:rPr lang="uk-UA" baseline="0" dirty="0" smtClean="0"/>
                      <a:t> 549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жінки</c:v>
                </c:pt>
                <c:pt idx="1">
                  <c:v>чоловіки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16998</c:v>
                </c:pt>
                <c:pt idx="1">
                  <c:v>5322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17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Pt>
            <c:idx val="0"/>
            <c:bubble3D val="0"/>
          </c:dPt>
          <c:dPt>
            <c:idx val="1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199" baseline="0"/>
                    </a:pPr>
                    <a:r>
                      <a:rPr lang="en-US" dirty="0" smtClean="0"/>
                      <a:t>3</a:t>
                    </a:r>
                    <a:r>
                      <a:rPr lang="uk-UA" dirty="0" smtClean="0"/>
                      <a:t>80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1199" baseline="0"/>
                    </a:pPr>
                    <a:r>
                      <a:rPr lang="uk-UA" dirty="0" smtClean="0"/>
                      <a:t>5</a:t>
                    </a:r>
                    <a:r>
                      <a:rPr lang="uk-UA" baseline="0" dirty="0" smtClean="0"/>
                      <a:t> 169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Центральний апарат</c:v>
                </c:pt>
                <c:pt idx="1">
                  <c:v>Територіальні органи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 formatCode="General">
                  <c:v>336</c:v>
                </c:pt>
                <c:pt idx="1">
                  <c:v>4986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378">
          <a:noFill/>
        </a:ln>
      </c:spPr>
    </c:plotArea>
    <c:legend>
      <c:legendPos val="r"/>
      <c:layout>
        <c:manualLayout>
          <c:xMode val="edge"/>
          <c:yMode val="edge"/>
          <c:x val="0.59762342556342463"/>
          <c:y val="0.71330016960876275"/>
          <c:w val="0.26916543253322389"/>
          <c:h val="0.1748171731241176"/>
        </c:manualLayout>
      </c:layout>
      <c:overlay val="0"/>
      <c:txPr>
        <a:bodyPr/>
        <a:lstStyle/>
        <a:p>
          <a:pPr>
            <a:defRPr sz="999" baseline="0"/>
          </a:pPr>
          <a:endParaRPr lang="uk-UA"/>
        </a:p>
      </c:txPr>
    </c:legend>
    <c:plotVisOnly val="1"/>
    <c:dispBlanksAs val="zero"/>
    <c:showDLblsOverMax val="0"/>
  </c:chart>
  <c:txPr>
    <a:bodyPr/>
    <a:lstStyle/>
    <a:p>
      <a:pPr>
        <a:defRPr sz="1798"/>
      </a:pPr>
      <a:endParaRPr lang="uk-UA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 w="9514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14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199" baseline="0"/>
                    </a:pPr>
                    <a:r>
                      <a:rPr lang="uk-UA" sz="1199" baseline="0" dirty="0" smtClean="0"/>
                      <a:t>827</a:t>
                    </a:r>
                    <a:endParaRPr lang="en-US" sz="1400" baseline="0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1199" baseline="0"/>
                    </a:pPr>
                    <a:r>
                      <a:rPr lang="en-US" dirty="0"/>
                      <a:t>16 </a:t>
                    </a:r>
                    <a:r>
                      <a:rPr lang="uk-UA" dirty="0" smtClean="0"/>
                      <a:t>647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Центральний апарат</c:v>
                </c:pt>
                <c:pt idx="1">
                  <c:v>Територіальні органи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 formatCode="General">
                  <c:v>817</c:v>
                </c:pt>
                <c:pt idx="1">
                  <c:v>16181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370">
          <a:noFill/>
        </a:ln>
      </c:spPr>
    </c:plotArea>
    <c:legend>
      <c:legendPos val="r"/>
      <c:layout>
        <c:manualLayout>
          <c:xMode val="edge"/>
          <c:yMode val="edge"/>
          <c:x val="0.68464416205400069"/>
          <c:y val="0.66731656518643667"/>
          <c:w val="0.28625534679452191"/>
          <c:h val="0.19572189103892379"/>
        </c:manualLayout>
      </c:layout>
      <c:overlay val="0"/>
      <c:txPr>
        <a:bodyPr/>
        <a:lstStyle/>
        <a:p>
          <a:pPr>
            <a:defRPr sz="999" baseline="0"/>
          </a:pPr>
          <a:endParaRPr lang="uk-UA"/>
        </a:p>
      </c:txPr>
    </c:legend>
    <c:plotVisOnly val="1"/>
    <c:dispBlanksAs val="zero"/>
    <c:showDLblsOverMax val="0"/>
  </c:chart>
  <c:txPr>
    <a:bodyPr/>
    <a:lstStyle/>
    <a:p>
      <a:pPr>
        <a:defRPr sz="1798"/>
      </a:pPr>
      <a:endParaRPr lang="uk-UA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А</c:v>
                </c:pt>
                <c:pt idx="1">
                  <c:v>Б</c:v>
                </c:pt>
                <c:pt idx="2">
                  <c:v>В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 formatCode="General">
                  <c:v>1</c:v>
                </c:pt>
                <c:pt idx="1">
                  <c:v>160</c:v>
                </c:pt>
                <c:pt idx="2">
                  <c:v>472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1893071585229931"/>
          <c:y val="0.36254563685157337"/>
          <c:w val="9.0584309583253309E-2"/>
          <c:h val="0.38818286637824834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А</c:v>
                </c:pt>
                <c:pt idx="1">
                  <c:v>Б</c:v>
                </c:pt>
                <c:pt idx="2">
                  <c:v>В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 formatCode="General">
                  <c:v>2</c:v>
                </c:pt>
                <c:pt idx="1">
                  <c:v>341</c:v>
                </c:pt>
                <c:pt idx="2">
                  <c:v>1051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1893071585229931"/>
          <c:y val="0.36254563685157337"/>
          <c:w val="9.0584309583253309E-2"/>
          <c:h val="0.38818286637824834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211391A-66A0-4B2F-BE5A-5D48B1AF54B1}" type="datetimeFigureOut">
              <a:rPr lang="uk-UA"/>
              <a:pPr>
                <a:defRPr/>
              </a:pPr>
              <a:t>29.07.2021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5600" y="746125"/>
            <a:ext cx="60975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6712" cy="4473575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450"/>
            <a:ext cx="2951163" cy="496888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F510E07-BA7F-468E-8007-5881DC78814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08872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15E3A9-03C9-4263-A1CE-B87105E3537C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25" y="2532839"/>
            <a:ext cx="11334750" cy="174769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50" y="4620260"/>
            <a:ext cx="9334500" cy="208364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3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7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1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5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69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3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7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1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BF3EF-2610-4DE5-9DE2-7A5EEECD9C36}" type="datetimeFigureOut">
              <a:rPr lang="en-US"/>
              <a:pPr>
                <a:defRPr/>
              </a:pPr>
              <a:t>7/29/2021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8D5C9-3809-468E-A859-59EC256B5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2AE66-CE7A-4956-AD45-7C79223443AB}" type="datetimeFigureOut">
              <a:rPr lang="en-US"/>
              <a:pPr>
                <a:defRPr/>
              </a:pPr>
              <a:t>7/29/2021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8016C-82C9-4F15-A48E-1C6ED50BB8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67875" y="326515"/>
            <a:ext cx="3000375" cy="69568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66750" y="326515"/>
            <a:ext cx="8778875" cy="69568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93244-4B2D-41A0-B773-85F5A2E4148E}" type="datetimeFigureOut">
              <a:rPr lang="en-US"/>
              <a:pPr>
                <a:defRPr/>
              </a:pPr>
              <a:t>7/29/2021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80C97-336F-47C9-BAB9-FA8215B3D2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98034-F2C3-4F60-9B66-023DBA3479A3}" type="datetimeFigureOut">
              <a:rPr lang="en-US"/>
              <a:pPr>
                <a:defRPr/>
              </a:pPr>
              <a:t>7/29/2021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E288F-77A0-46C6-9C24-DEB672CB3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3373" y="5239315"/>
            <a:ext cx="11334750" cy="1619356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53373" y="3455759"/>
            <a:ext cx="11334750" cy="1783556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392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785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417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5571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696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835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974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1142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F62E8-692E-42EB-991B-D191174F43DE}" type="datetimeFigureOut">
              <a:rPr lang="en-US"/>
              <a:pPr>
                <a:defRPr/>
              </a:pPr>
              <a:t>7/29/2021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B3F8D-2927-41FF-9891-4CAB88345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66750" y="1902461"/>
            <a:ext cx="5889625" cy="5380867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78625" y="1902461"/>
            <a:ext cx="5889625" cy="5380867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12B61-6D07-4671-A9D3-F7333D3A763C}" type="datetimeFigureOut">
              <a:rPr lang="en-US"/>
              <a:pPr>
                <a:defRPr/>
              </a:pPr>
              <a:t>7/29/2021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D896A-2CEF-41F8-86F2-9075471CED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6750" y="1825079"/>
            <a:ext cx="5891941" cy="760606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928" indent="0">
              <a:buNone/>
              <a:defRPr sz="2700" b="1"/>
            </a:lvl2pPr>
            <a:lvl3pPr marL="1227856" indent="0">
              <a:buNone/>
              <a:defRPr sz="2400" b="1"/>
            </a:lvl3pPr>
            <a:lvl4pPr marL="1841784" indent="0">
              <a:buNone/>
              <a:defRPr sz="2100" b="1"/>
            </a:lvl4pPr>
            <a:lvl5pPr marL="2455713" indent="0">
              <a:buNone/>
              <a:defRPr sz="2100" b="1"/>
            </a:lvl5pPr>
            <a:lvl6pPr marL="3069641" indent="0">
              <a:buNone/>
              <a:defRPr sz="2100" b="1"/>
            </a:lvl6pPr>
            <a:lvl7pPr marL="3683569" indent="0">
              <a:buNone/>
              <a:defRPr sz="2100" b="1"/>
            </a:lvl7pPr>
            <a:lvl8pPr marL="4297497" indent="0">
              <a:buNone/>
              <a:defRPr sz="2100" b="1"/>
            </a:lvl8pPr>
            <a:lvl9pPr marL="4911425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6750" y="2585685"/>
            <a:ext cx="5891941" cy="4697642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773996" y="1825079"/>
            <a:ext cx="5894255" cy="760606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928" indent="0">
              <a:buNone/>
              <a:defRPr sz="2700" b="1"/>
            </a:lvl2pPr>
            <a:lvl3pPr marL="1227856" indent="0">
              <a:buNone/>
              <a:defRPr sz="2400" b="1"/>
            </a:lvl3pPr>
            <a:lvl4pPr marL="1841784" indent="0">
              <a:buNone/>
              <a:defRPr sz="2100" b="1"/>
            </a:lvl4pPr>
            <a:lvl5pPr marL="2455713" indent="0">
              <a:buNone/>
              <a:defRPr sz="2100" b="1"/>
            </a:lvl5pPr>
            <a:lvl6pPr marL="3069641" indent="0">
              <a:buNone/>
              <a:defRPr sz="2100" b="1"/>
            </a:lvl6pPr>
            <a:lvl7pPr marL="3683569" indent="0">
              <a:buNone/>
              <a:defRPr sz="2100" b="1"/>
            </a:lvl7pPr>
            <a:lvl8pPr marL="4297497" indent="0">
              <a:buNone/>
              <a:defRPr sz="2100" b="1"/>
            </a:lvl8pPr>
            <a:lvl9pPr marL="4911425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773996" y="2585685"/>
            <a:ext cx="5894255" cy="4697642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758B2-D986-4E9B-BFE6-24A01ACDE30E}" type="datetimeFigureOut">
              <a:rPr lang="en-US"/>
              <a:pPr>
                <a:defRPr/>
              </a:pPr>
              <a:t>7/29/2021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7D00D-66F2-4065-A853-F640DE74C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9C302-F2C7-49F0-A79D-E6B62B809B18}" type="datetimeFigureOut">
              <a:rPr lang="en-US"/>
              <a:pPr>
                <a:defRPr/>
              </a:pPr>
              <a:t>7/29/2021</a:t>
            </a:fld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39D2E-5B99-4677-B6A3-BF471CA5FB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2D055-13F5-4376-817D-E58B90F8C33E}" type="datetimeFigureOut">
              <a:rPr lang="en-US"/>
              <a:pPr>
                <a:defRPr/>
              </a:pPr>
              <a:t>7/29/2021</a:t>
            </a:fld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AC9C9-8A98-4AD8-9117-56D3F5E4E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751" y="324626"/>
            <a:ext cx="4387123" cy="1381548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13615" y="324627"/>
            <a:ext cx="7454635" cy="6958701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6751" y="1706175"/>
            <a:ext cx="4387123" cy="5577153"/>
          </a:xfrm>
        </p:spPr>
        <p:txBody>
          <a:bodyPr/>
          <a:lstStyle>
            <a:lvl1pPr marL="0" indent="0">
              <a:buNone/>
              <a:defRPr sz="1900"/>
            </a:lvl1pPr>
            <a:lvl2pPr marL="613928" indent="0">
              <a:buNone/>
              <a:defRPr sz="1600"/>
            </a:lvl2pPr>
            <a:lvl3pPr marL="1227856" indent="0">
              <a:buNone/>
              <a:defRPr sz="1300"/>
            </a:lvl3pPr>
            <a:lvl4pPr marL="1841784" indent="0">
              <a:buNone/>
              <a:defRPr sz="1200"/>
            </a:lvl4pPr>
            <a:lvl5pPr marL="2455713" indent="0">
              <a:buNone/>
              <a:defRPr sz="1200"/>
            </a:lvl5pPr>
            <a:lvl6pPr marL="3069641" indent="0">
              <a:buNone/>
              <a:defRPr sz="1200"/>
            </a:lvl6pPr>
            <a:lvl7pPr marL="3683569" indent="0">
              <a:buNone/>
              <a:defRPr sz="1200"/>
            </a:lvl7pPr>
            <a:lvl8pPr marL="4297497" indent="0">
              <a:buNone/>
              <a:defRPr sz="1200"/>
            </a:lvl8pPr>
            <a:lvl9pPr marL="4911425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B1859-117C-46DD-8FDA-61804CDEC090}" type="datetimeFigureOut">
              <a:rPr lang="en-US"/>
              <a:pPr>
                <a:defRPr/>
              </a:pPr>
              <a:t>7/29/2021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7FD22-5F6C-42AE-B433-28CF6B784D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3753" y="5707380"/>
            <a:ext cx="8001000" cy="67378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613753" y="728521"/>
            <a:ext cx="8001000" cy="4892040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13928" indent="0">
              <a:buNone/>
              <a:defRPr sz="3800"/>
            </a:lvl2pPr>
            <a:lvl3pPr marL="1227856" indent="0">
              <a:buNone/>
              <a:defRPr sz="3200"/>
            </a:lvl3pPr>
            <a:lvl4pPr marL="1841784" indent="0">
              <a:buNone/>
              <a:defRPr sz="2700"/>
            </a:lvl4pPr>
            <a:lvl5pPr marL="2455713" indent="0">
              <a:buNone/>
              <a:defRPr sz="2700"/>
            </a:lvl5pPr>
            <a:lvl6pPr marL="3069641" indent="0">
              <a:buNone/>
              <a:defRPr sz="2700"/>
            </a:lvl6pPr>
            <a:lvl7pPr marL="3683569" indent="0">
              <a:buNone/>
              <a:defRPr sz="2700"/>
            </a:lvl7pPr>
            <a:lvl8pPr marL="4297497" indent="0">
              <a:buNone/>
              <a:defRPr sz="2700"/>
            </a:lvl8pPr>
            <a:lvl9pPr marL="4911425" indent="0">
              <a:buNone/>
              <a:defRPr sz="27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613753" y="6381169"/>
            <a:ext cx="8001000" cy="956891"/>
          </a:xfrm>
        </p:spPr>
        <p:txBody>
          <a:bodyPr/>
          <a:lstStyle>
            <a:lvl1pPr marL="0" indent="0">
              <a:buNone/>
              <a:defRPr sz="1900"/>
            </a:lvl1pPr>
            <a:lvl2pPr marL="613928" indent="0">
              <a:buNone/>
              <a:defRPr sz="1600"/>
            </a:lvl2pPr>
            <a:lvl3pPr marL="1227856" indent="0">
              <a:buNone/>
              <a:defRPr sz="1300"/>
            </a:lvl3pPr>
            <a:lvl4pPr marL="1841784" indent="0">
              <a:buNone/>
              <a:defRPr sz="1200"/>
            </a:lvl4pPr>
            <a:lvl5pPr marL="2455713" indent="0">
              <a:buNone/>
              <a:defRPr sz="1200"/>
            </a:lvl5pPr>
            <a:lvl6pPr marL="3069641" indent="0">
              <a:buNone/>
              <a:defRPr sz="1200"/>
            </a:lvl6pPr>
            <a:lvl7pPr marL="3683569" indent="0">
              <a:buNone/>
              <a:defRPr sz="1200"/>
            </a:lvl7pPr>
            <a:lvl8pPr marL="4297497" indent="0">
              <a:buNone/>
              <a:defRPr sz="1200"/>
            </a:lvl8pPr>
            <a:lvl9pPr marL="4911425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B6265-F850-4373-883C-306CCC608A8A}" type="datetimeFigureOut">
              <a:rPr lang="en-US"/>
              <a:pPr>
                <a:defRPr/>
              </a:pPr>
              <a:t>7/29/2021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AC745-C98D-4497-A4B3-FEF7A048ED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66750" y="327025"/>
            <a:ext cx="120015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786" tIns="61393" rIns="122786" bIns="613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66750" y="1901825"/>
            <a:ext cx="12001500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786" tIns="61393" rIns="122786" bIns="613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6750" y="7556500"/>
            <a:ext cx="3111500" cy="434975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4BF1D5-91E5-4502-B70C-BBD6647F0D7B}" type="datetimeFigureOut">
              <a:rPr lang="en-US"/>
              <a:pPr>
                <a:defRPr/>
              </a:pPr>
              <a:t>7/29/2021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556125" y="7556500"/>
            <a:ext cx="4222750" cy="434975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56750" y="7556500"/>
            <a:ext cx="3111500" cy="434975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D15750-81CE-456E-B75E-EB80D5839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2" r:id="rId2"/>
    <p:sldLayoutId id="2147483741" r:id="rId3"/>
    <p:sldLayoutId id="2147483740" r:id="rId4"/>
    <p:sldLayoutId id="2147483739" r:id="rId5"/>
    <p:sldLayoutId id="2147483738" r:id="rId6"/>
    <p:sldLayoutId id="2147483737" r:id="rId7"/>
    <p:sldLayoutId id="2147483736" r:id="rId8"/>
    <p:sldLayoutId id="2147483735" r:id="rId9"/>
    <p:sldLayoutId id="2147483734" r:id="rId10"/>
    <p:sldLayoutId id="2147483733" r:id="rId11"/>
  </p:sldLayoutIdLst>
  <p:txStyles>
    <p:titleStyle>
      <a:lvl1pPr algn="ctr" defTabSz="1227138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27138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2pPr>
      <a:lvl3pPr algn="ctr" defTabSz="1227138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3pPr>
      <a:lvl4pPr algn="ctr" defTabSz="1227138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4pPr>
      <a:lvl5pPr algn="ctr" defTabSz="1227138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5pPr>
      <a:lvl6pPr marL="457200" algn="ctr" defTabSz="1227138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6pPr>
      <a:lvl7pPr marL="914400" algn="ctr" defTabSz="1227138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7pPr>
      <a:lvl8pPr marL="1371600" algn="ctr" defTabSz="1227138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8pPr>
      <a:lvl9pPr marL="1828800" algn="ctr" defTabSz="1227138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9pPr>
    </p:titleStyle>
    <p:bodyStyle>
      <a:lvl1pPr marL="460375" indent="-460375" algn="l" defTabSz="12271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6950" indent="-382588" algn="l" defTabSz="12271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33525" indent="-306388" algn="l" defTabSz="12271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47888" indent="-306388" algn="l" defTabSz="12271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62250" indent="-306388" algn="l" defTabSz="122713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76605" indent="-306964" algn="l" defTabSz="12278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0533" indent="-306964" algn="l" defTabSz="12278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4461" indent="-306964" algn="l" defTabSz="12278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8389" indent="-306964" algn="l" defTabSz="12278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3928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7856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1784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5713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69641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3569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7497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1425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image" Target="../media/image2.png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1988" y="952500"/>
            <a:ext cx="6931025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Пряма сполучна лінія 2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1144588" y="6362700"/>
            <a:ext cx="3617912" cy="0"/>
          </a:xfrm>
          <a:prstGeom prst="line">
            <a:avLst/>
          </a:prstGeom>
          <a:ln w="38100">
            <a:solidFill>
              <a:srgbClr val="FFDE5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339" name="Google Shape;571;p30"/>
          <p:cNvSpPr txBox="1">
            <a:spLocks/>
          </p:cNvSpPr>
          <p:nvPr/>
        </p:nvSpPr>
        <p:spPr bwMode="auto">
          <a:xfrm>
            <a:off x="876300" y="4762500"/>
            <a:ext cx="10558463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00" tIns="121900" rIns="121900" bIns="121900" anchor="ctr"/>
          <a:lstStyle/>
          <a:p>
            <a:pPr algn="ctr">
              <a:lnSpc>
                <a:spcPct val="90000"/>
              </a:lnSpc>
            </a:pPr>
            <a:r>
              <a:rPr lang="uk-UA" sz="3200" b="1">
                <a:latin typeface="Calibri" pitchFamily="34" charset="0"/>
                <a:cs typeface="Lucida Sans Unicode" pitchFamily="34" charset="0"/>
              </a:rPr>
              <a:t>Інформація про кількісний та якісний склад державних службовців </a:t>
            </a:r>
          </a:p>
        </p:txBody>
      </p:sp>
      <p:sp>
        <p:nvSpPr>
          <p:cNvPr id="14340" name="Google Shape;571;p30"/>
          <p:cNvSpPr txBox="1">
            <a:spLocks/>
          </p:cNvSpPr>
          <p:nvPr/>
        </p:nvSpPr>
        <p:spPr bwMode="auto">
          <a:xfrm>
            <a:off x="876300" y="6137275"/>
            <a:ext cx="10558463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00" tIns="121900" rIns="121900" bIns="121900" anchor="ctr"/>
          <a:lstStyle/>
          <a:p>
            <a:pPr>
              <a:lnSpc>
                <a:spcPct val="90000"/>
              </a:lnSpc>
            </a:pPr>
            <a:r>
              <a:rPr lang="uk-UA" sz="3200">
                <a:solidFill>
                  <a:srgbClr val="FFFFFF"/>
                </a:solidFill>
                <a:latin typeface="Calibri" pitchFamily="34" charset="0"/>
                <a:cs typeface="Lucida Sans Unicode" pitchFamily="34" charset="0"/>
              </a:rPr>
              <a:t/>
            </a:r>
            <a:br>
              <a:rPr lang="uk-UA" sz="3200">
                <a:solidFill>
                  <a:srgbClr val="FFFFFF"/>
                </a:solidFill>
                <a:latin typeface="Calibri" pitchFamily="34" charset="0"/>
                <a:cs typeface="Lucida Sans Unicode" pitchFamily="34" charset="0"/>
              </a:rPr>
            </a:br>
            <a:endParaRPr lang="uk-UA" sz="3200">
              <a:solidFill>
                <a:srgbClr val="FFFFFF"/>
              </a:solidFill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14341" name="Прямоугольник 8"/>
          <p:cNvSpPr>
            <a:spLocks noChangeArrowheads="1"/>
          </p:cNvSpPr>
          <p:nvPr/>
        </p:nvSpPr>
        <p:spPr bwMode="auto">
          <a:xfrm>
            <a:off x="1908175" y="5953125"/>
            <a:ext cx="21499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dirty="0" smtClean="0">
                <a:latin typeface="Calibri" pitchFamily="34" charset="0"/>
              </a:rPr>
              <a:t>І</a:t>
            </a:r>
            <a:r>
              <a:rPr lang="en-US" dirty="0">
                <a:latin typeface="Calibri" pitchFamily="34" charset="0"/>
              </a:rPr>
              <a:t>I</a:t>
            </a:r>
            <a:r>
              <a:rPr lang="uk-UA" dirty="0" smtClean="0">
                <a:latin typeface="Calibri" pitchFamily="34" charset="0"/>
              </a:rPr>
              <a:t> </a:t>
            </a:r>
            <a:r>
              <a:rPr lang="uk-UA" dirty="0">
                <a:latin typeface="Calibri" pitchFamily="34" charset="0"/>
              </a:rPr>
              <a:t>квартал 2021 року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91900" y="85725"/>
            <a:ext cx="1701800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Прямокутник 33"/>
          <p:cNvSpPr/>
          <p:nvPr/>
        </p:nvSpPr>
        <p:spPr>
          <a:xfrm>
            <a:off x="1633538" y="23813"/>
            <a:ext cx="8813800" cy="82391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>
                <a:solidFill>
                  <a:schemeClr val="tx1"/>
                </a:solidFill>
              </a:rPr>
              <a:t>Кількісний та якісний склад працівників ДПС</a:t>
            </a:r>
          </a:p>
        </p:txBody>
      </p:sp>
      <p:grpSp>
        <p:nvGrpSpPr>
          <p:cNvPr id="65" name="组合 62"/>
          <p:cNvGrpSpPr>
            <a:grpSpLocks/>
          </p:cNvGrpSpPr>
          <p:nvPr/>
        </p:nvGrpSpPr>
        <p:grpSpPr bwMode="auto">
          <a:xfrm>
            <a:off x="679450" y="2579688"/>
            <a:ext cx="6272213" cy="935037"/>
            <a:chOff x="1136741" y="2889615"/>
            <a:chExt cx="5799063" cy="1086674"/>
          </a:xfrm>
        </p:grpSpPr>
        <p:sp>
          <p:nvSpPr>
            <p:cNvPr id="15437" name="AutoShape 18"/>
            <p:cNvSpPr>
              <a:spLocks/>
            </p:cNvSpPr>
            <p:nvPr/>
          </p:nvSpPr>
          <p:spPr bwMode="auto">
            <a:xfrm>
              <a:off x="4740363" y="3253049"/>
              <a:ext cx="293678" cy="723240"/>
            </a:xfrm>
            <a:custGeom>
              <a:avLst/>
              <a:gdLst>
                <a:gd name="T0" fmla="*/ 1586990525 w 21600"/>
                <a:gd name="T1" fmla="*/ 2147483647 h 21600"/>
                <a:gd name="T2" fmla="*/ 1444796475 w 21600"/>
                <a:gd name="T3" fmla="*/ 2147483647 h 21600"/>
                <a:gd name="T4" fmla="*/ 1113205852 w 21600"/>
                <a:gd name="T5" fmla="*/ 2147483647 h 21600"/>
                <a:gd name="T6" fmla="*/ 781620669 w 21600"/>
                <a:gd name="T7" fmla="*/ 2147483647 h 21600"/>
                <a:gd name="T8" fmla="*/ 663175371 w 21600"/>
                <a:gd name="T9" fmla="*/ 2147483647 h 21600"/>
                <a:gd name="T10" fmla="*/ 781620669 w 21600"/>
                <a:gd name="T11" fmla="*/ 2125736060 h 21600"/>
                <a:gd name="T12" fmla="*/ 1113205852 w 21600"/>
                <a:gd name="T13" fmla="*/ 0 h 21600"/>
                <a:gd name="T14" fmla="*/ 1444796475 w 21600"/>
                <a:gd name="T15" fmla="*/ 2125736060 h 21600"/>
                <a:gd name="T16" fmla="*/ 1586990525 w 21600"/>
                <a:gd name="T17" fmla="*/ 2147483647 h 21600"/>
                <a:gd name="T18" fmla="*/ 2147483647 w 21600"/>
                <a:gd name="T19" fmla="*/ 2147483647 h 21600"/>
                <a:gd name="T20" fmla="*/ 2037025575 w 21600"/>
                <a:gd name="T21" fmla="*/ 2147483647 h 21600"/>
                <a:gd name="T22" fmla="*/ 1823780183 w 21600"/>
                <a:gd name="T23" fmla="*/ 2147483647 h 21600"/>
                <a:gd name="T24" fmla="*/ 1823780183 w 21600"/>
                <a:gd name="T25" fmla="*/ 2147483647 h 21600"/>
                <a:gd name="T26" fmla="*/ 1729084507 w 21600"/>
                <a:gd name="T27" fmla="*/ 2147483647 h 21600"/>
                <a:gd name="T28" fmla="*/ 1729084507 w 21600"/>
                <a:gd name="T29" fmla="*/ 2147483647 h 21600"/>
                <a:gd name="T30" fmla="*/ 1444796475 w 21600"/>
                <a:gd name="T31" fmla="*/ 2147483647 h 21600"/>
                <a:gd name="T32" fmla="*/ 1184253279 w 21600"/>
                <a:gd name="T33" fmla="*/ 2147483647 h 21600"/>
                <a:gd name="T34" fmla="*/ 1184253279 w 21600"/>
                <a:gd name="T35" fmla="*/ 2147483647 h 21600"/>
                <a:gd name="T36" fmla="*/ 1065912835 w 21600"/>
                <a:gd name="T37" fmla="*/ 2147483647 h 21600"/>
                <a:gd name="T38" fmla="*/ 1065912835 w 21600"/>
                <a:gd name="T39" fmla="*/ 2147483647 h 21600"/>
                <a:gd name="T40" fmla="*/ 781620669 w 21600"/>
                <a:gd name="T41" fmla="*/ 2147483647 h 21600"/>
                <a:gd name="T42" fmla="*/ 521081824 w 21600"/>
                <a:gd name="T43" fmla="*/ 2147483647 h 21600"/>
                <a:gd name="T44" fmla="*/ 521081824 w 21600"/>
                <a:gd name="T45" fmla="*/ 2147483647 h 21600"/>
                <a:gd name="T46" fmla="*/ 426386474 w 21600"/>
                <a:gd name="T47" fmla="*/ 2147483647 h 21600"/>
                <a:gd name="T48" fmla="*/ 426386474 w 21600"/>
                <a:gd name="T49" fmla="*/ 2147483647 h 21600"/>
                <a:gd name="T50" fmla="*/ 213140702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568480130 w 21600"/>
                <a:gd name="T57" fmla="*/ 2147483647 h 21600"/>
                <a:gd name="T58" fmla="*/ 1681686200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366" y="2308"/>
                    <a:pt x="6366" y="1754"/>
                  </a:cubicBezTo>
                  <a:cubicBezTo>
                    <a:pt x="6366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438" name="AutoShape 19"/>
            <p:cNvSpPr>
              <a:spLocks/>
            </p:cNvSpPr>
            <p:nvPr/>
          </p:nvSpPr>
          <p:spPr bwMode="auto">
            <a:xfrm>
              <a:off x="2867174" y="3253049"/>
              <a:ext cx="293678" cy="723240"/>
            </a:xfrm>
            <a:custGeom>
              <a:avLst/>
              <a:gdLst>
                <a:gd name="T0" fmla="*/ 1603748873 w 21600"/>
                <a:gd name="T1" fmla="*/ 2147483647 h 21600"/>
                <a:gd name="T2" fmla="*/ 1462240506 w 21600"/>
                <a:gd name="T3" fmla="*/ 2147483647 h 21600"/>
                <a:gd name="T4" fmla="*/ 1132058668 w 21600"/>
                <a:gd name="T5" fmla="*/ 2147483647 h 21600"/>
                <a:gd name="T6" fmla="*/ 801876612 w 21600"/>
                <a:gd name="T7" fmla="*/ 2147483647 h 21600"/>
                <a:gd name="T8" fmla="*/ 660368245 w 21600"/>
                <a:gd name="T9" fmla="*/ 2147483647 h 21600"/>
                <a:gd name="T10" fmla="*/ 801876612 w 21600"/>
                <a:gd name="T11" fmla="*/ 2125736060 h 21600"/>
                <a:gd name="T12" fmla="*/ 1132058668 w 21600"/>
                <a:gd name="T13" fmla="*/ 0 h 21600"/>
                <a:gd name="T14" fmla="*/ 1462240506 w 21600"/>
                <a:gd name="T15" fmla="*/ 2125736060 h 21600"/>
                <a:gd name="T16" fmla="*/ 1603748873 w 21600"/>
                <a:gd name="T17" fmla="*/ 2147483647 h 21600"/>
                <a:gd name="T18" fmla="*/ 2147483647 w 21600"/>
                <a:gd name="T19" fmla="*/ 2147483647 h 21600"/>
                <a:gd name="T20" fmla="*/ 2051858266 w 21600"/>
                <a:gd name="T21" fmla="*/ 2147483647 h 21600"/>
                <a:gd name="T22" fmla="*/ 1839593976 w 21600"/>
                <a:gd name="T23" fmla="*/ 2147483647 h 21600"/>
                <a:gd name="T24" fmla="*/ 1839593976 w 21600"/>
                <a:gd name="T25" fmla="*/ 2147483647 h 21600"/>
                <a:gd name="T26" fmla="*/ 1721670772 w 21600"/>
                <a:gd name="T27" fmla="*/ 2147483647 h 21600"/>
                <a:gd name="T28" fmla="*/ 1721670772 w 21600"/>
                <a:gd name="T29" fmla="*/ 2147483647 h 21600"/>
                <a:gd name="T30" fmla="*/ 1462240506 w 21600"/>
                <a:gd name="T31" fmla="*/ 2147483647 h 21600"/>
                <a:gd name="T32" fmla="*/ 1202810241 w 21600"/>
                <a:gd name="T33" fmla="*/ 2147483647 h 21600"/>
                <a:gd name="T34" fmla="*/ 1202810241 w 21600"/>
                <a:gd name="T35" fmla="*/ 2147483647 h 21600"/>
                <a:gd name="T36" fmla="*/ 1061306225 w 21600"/>
                <a:gd name="T37" fmla="*/ 2147483647 h 21600"/>
                <a:gd name="T38" fmla="*/ 1061306225 w 21600"/>
                <a:gd name="T39" fmla="*/ 2147483647 h 21600"/>
                <a:gd name="T40" fmla="*/ 801876612 w 21600"/>
                <a:gd name="T41" fmla="*/ 2147483647 h 21600"/>
                <a:gd name="T42" fmla="*/ 542445911 w 21600"/>
                <a:gd name="T43" fmla="*/ 2147483647 h 21600"/>
                <a:gd name="T44" fmla="*/ 542445911 w 21600"/>
                <a:gd name="T45" fmla="*/ 2147483647 h 21600"/>
                <a:gd name="T46" fmla="*/ 448104499 w 21600"/>
                <a:gd name="T47" fmla="*/ 2147483647 h 21600"/>
                <a:gd name="T48" fmla="*/ 448104499 w 21600"/>
                <a:gd name="T49" fmla="*/ 2147483647 h 21600"/>
                <a:gd name="T50" fmla="*/ 212259668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589612321 w 21600"/>
                <a:gd name="T57" fmla="*/ 2147483647 h 21600"/>
                <a:gd name="T58" fmla="*/ 1674504797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300" y="1754"/>
                  </a:moveTo>
                  <a:cubicBezTo>
                    <a:pt x="15300" y="2308"/>
                    <a:pt x="14850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675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675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850" y="831"/>
                    <a:pt x="15300" y="1292"/>
                    <a:pt x="15300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750" y="21600"/>
                    <a:pt x="13950" y="21600"/>
                  </a:cubicBezTo>
                  <a:cubicBezTo>
                    <a:pt x="12375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450" y="21600"/>
                    <a:pt x="7650" y="21600"/>
                  </a:cubicBezTo>
                  <a:cubicBezTo>
                    <a:pt x="6075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275" y="6369"/>
                    <a:pt x="4275" y="6369"/>
                    <a:pt x="4275" y="6369"/>
                  </a:cubicBezTo>
                  <a:cubicBezTo>
                    <a:pt x="4275" y="12369"/>
                    <a:pt x="4275" y="12369"/>
                    <a:pt x="4275" y="12369"/>
                  </a:cubicBezTo>
                  <a:cubicBezTo>
                    <a:pt x="4275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2025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800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439" name="AutoShape 20"/>
            <p:cNvSpPr>
              <a:spLocks/>
            </p:cNvSpPr>
            <p:nvPr/>
          </p:nvSpPr>
          <p:spPr bwMode="auto">
            <a:xfrm>
              <a:off x="2247509" y="3252982"/>
              <a:ext cx="292594" cy="723306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0 h 21600"/>
                <a:gd name="T14" fmla="*/ 2147483647 w 21600"/>
                <a:gd name="T15" fmla="*/ 2147483647 h 21600"/>
                <a:gd name="T16" fmla="*/ 2147483647 w 21600"/>
                <a:gd name="T17" fmla="*/ 2147483647 h 21600"/>
                <a:gd name="T18" fmla="*/ 2147483647 w 21600"/>
                <a:gd name="T19" fmla="*/ 2147483647 h 21600"/>
                <a:gd name="T20" fmla="*/ 2147483647 w 21600"/>
                <a:gd name="T21" fmla="*/ 2147483647 h 21600"/>
                <a:gd name="T22" fmla="*/ 2147483647 w 21600"/>
                <a:gd name="T23" fmla="*/ 2147483647 h 21600"/>
                <a:gd name="T24" fmla="*/ 2147483647 w 21600"/>
                <a:gd name="T25" fmla="*/ 2147483647 h 21600"/>
                <a:gd name="T26" fmla="*/ 2147483647 w 21600"/>
                <a:gd name="T27" fmla="*/ 2147483647 h 21600"/>
                <a:gd name="T28" fmla="*/ 2147483647 w 21600"/>
                <a:gd name="T29" fmla="*/ 2147483647 h 21600"/>
                <a:gd name="T30" fmla="*/ 2147483647 w 21600"/>
                <a:gd name="T31" fmla="*/ 2147483647 h 21600"/>
                <a:gd name="T32" fmla="*/ 2147483647 w 21600"/>
                <a:gd name="T33" fmla="*/ 2147483647 h 21600"/>
                <a:gd name="T34" fmla="*/ 2147483647 w 21600"/>
                <a:gd name="T35" fmla="*/ 2147483647 h 21600"/>
                <a:gd name="T36" fmla="*/ 2147483647 w 21600"/>
                <a:gd name="T37" fmla="*/ 2147483647 h 21600"/>
                <a:gd name="T38" fmla="*/ 2147483647 w 21600"/>
                <a:gd name="T39" fmla="*/ 2147483647 h 21600"/>
                <a:gd name="T40" fmla="*/ 2147483647 w 21600"/>
                <a:gd name="T41" fmla="*/ 2147483647 h 21600"/>
                <a:gd name="T42" fmla="*/ 2147483647 w 21600"/>
                <a:gd name="T43" fmla="*/ 2147483647 h 21600"/>
                <a:gd name="T44" fmla="*/ 2147483647 w 21600"/>
                <a:gd name="T45" fmla="*/ 2147483647 h 21600"/>
                <a:gd name="T46" fmla="*/ 2147483647 w 21600"/>
                <a:gd name="T47" fmla="*/ 2147483647 h 21600"/>
                <a:gd name="T48" fmla="*/ 2147483647 w 21600"/>
                <a:gd name="T49" fmla="*/ 2147483647 h 21600"/>
                <a:gd name="T50" fmla="*/ 2147483647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2147483647 w 21600"/>
                <a:gd name="T57" fmla="*/ 2147483647 h 21600"/>
                <a:gd name="T58" fmla="*/ 2147483647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139" y="2308"/>
                    <a:pt x="6139" y="1754"/>
                  </a:cubicBezTo>
                  <a:cubicBezTo>
                    <a:pt x="6139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440" name="AutoShape 21"/>
            <p:cNvSpPr>
              <a:spLocks/>
            </p:cNvSpPr>
            <p:nvPr/>
          </p:nvSpPr>
          <p:spPr bwMode="auto">
            <a:xfrm>
              <a:off x="5365817" y="3253049"/>
              <a:ext cx="295265" cy="723240"/>
            </a:xfrm>
            <a:custGeom>
              <a:avLst/>
              <a:gdLst>
                <a:gd name="T0" fmla="*/ 1624112200 w 21600"/>
                <a:gd name="T1" fmla="*/ 2147483647 h 21600"/>
                <a:gd name="T2" fmla="*/ 1478589913 w 21600"/>
                <a:gd name="T3" fmla="*/ 2147483647 h 21600"/>
                <a:gd name="T4" fmla="*/ 1139242628 w 21600"/>
                <a:gd name="T5" fmla="*/ 2147483647 h 21600"/>
                <a:gd name="T6" fmla="*/ 799900372 w 21600"/>
                <a:gd name="T7" fmla="*/ 2147483647 h 21600"/>
                <a:gd name="T8" fmla="*/ 654484818 w 21600"/>
                <a:gd name="T9" fmla="*/ 2147483647 h 21600"/>
                <a:gd name="T10" fmla="*/ 799900372 w 21600"/>
                <a:gd name="T11" fmla="*/ 2125736060 h 21600"/>
                <a:gd name="T12" fmla="*/ 1139242628 w 21600"/>
                <a:gd name="T13" fmla="*/ 0 h 21600"/>
                <a:gd name="T14" fmla="*/ 1478589913 w 21600"/>
                <a:gd name="T15" fmla="*/ 2125736060 h 21600"/>
                <a:gd name="T16" fmla="*/ 1624112200 w 21600"/>
                <a:gd name="T17" fmla="*/ 2147483647 h 21600"/>
                <a:gd name="T18" fmla="*/ 2147483647 w 21600"/>
                <a:gd name="T19" fmla="*/ 2147483647 h 21600"/>
                <a:gd name="T20" fmla="*/ 2084669005 w 21600"/>
                <a:gd name="T21" fmla="*/ 2147483647 h 21600"/>
                <a:gd name="T22" fmla="*/ 1866438941 w 21600"/>
                <a:gd name="T23" fmla="*/ 2147483647 h 21600"/>
                <a:gd name="T24" fmla="*/ 1866438941 w 21600"/>
                <a:gd name="T25" fmla="*/ 2147483647 h 21600"/>
                <a:gd name="T26" fmla="*/ 1769527754 w 21600"/>
                <a:gd name="T27" fmla="*/ 2147483647 h 21600"/>
                <a:gd name="T28" fmla="*/ 1769527754 w 21600"/>
                <a:gd name="T29" fmla="*/ 2147483647 h 21600"/>
                <a:gd name="T30" fmla="*/ 1478589913 w 21600"/>
                <a:gd name="T31" fmla="*/ 2147483647 h 21600"/>
                <a:gd name="T32" fmla="*/ 1211954779 w 21600"/>
                <a:gd name="T33" fmla="*/ 2147483647 h 21600"/>
                <a:gd name="T34" fmla="*/ 1211954779 w 21600"/>
                <a:gd name="T35" fmla="*/ 2147483647 h 21600"/>
                <a:gd name="T36" fmla="*/ 1066535725 w 21600"/>
                <a:gd name="T37" fmla="*/ 2147483647 h 21600"/>
                <a:gd name="T38" fmla="*/ 1066535725 w 21600"/>
                <a:gd name="T39" fmla="*/ 2147483647 h 21600"/>
                <a:gd name="T40" fmla="*/ 799900372 w 21600"/>
                <a:gd name="T41" fmla="*/ 2147483647 h 21600"/>
                <a:gd name="T42" fmla="*/ 533270050 w 21600"/>
                <a:gd name="T43" fmla="*/ 2147483647 h 21600"/>
                <a:gd name="T44" fmla="*/ 533270050 w 21600"/>
                <a:gd name="T45" fmla="*/ 2147483647 h 21600"/>
                <a:gd name="T46" fmla="*/ 436357660 w 21600"/>
                <a:gd name="T47" fmla="*/ 2147483647 h 21600"/>
                <a:gd name="T48" fmla="*/ 436357660 w 21600"/>
                <a:gd name="T49" fmla="*/ 2147483647 h 21600"/>
                <a:gd name="T50" fmla="*/ 218127432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581777479 w 21600"/>
                <a:gd name="T57" fmla="*/ 2147483647 h 21600"/>
                <a:gd name="T58" fmla="*/ 1721021200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139" y="2308"/>
                    <a:pt x="6139" y="1754"/>
                  </a:cubicBezTo>
                  <a:cubicBezTo>
                    <a:pt x="6139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004" y="12277"/>
                    <a:pt x="10004" y="12277"/>
                    <a:pt x="10004" y="12277"/>
                  </a:cubicBezTo>
                  <a:cubicBezTo>
                    <a:pt x="10004" y="20677"/>
                    <a:pt x="10004" y="20677"/>
                    <a:pt x="10004" y="20677"/>
                  </a:cubicBezTo>
                  <a:cubicBezTo>
                    <a:pt x="10004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441" name="AutoShape 22"/>
            <p:cNvSpPr>
              <a:spLocks/>
            </p:cNvSpPr>
            <p:nvPr/>
          </p:nvSpPr>
          <p:spPr bwMode="auto">
            <a:xfrm>
              <a:off x="3491042" y="3253049"/>
              <a:ext cx="296852" cy="723240"/>
            </a:xfrm>
            <a:custGeom>
              <a:avLst/>
              <a:gdLst>
                <a:gd name="T0" fmla="*/ 1679311387 w 21600"/>
                <a:gd name="T1" fmla="*/ 2147483647 h 21600"/>
                <a:gd name="T2" fmla="*/ 1531135236 w 21600"/>
                <a:gd name="T3" fmla="*/ 2147483647 h 21600"/>
                <a:gd name="T4" fmla="*/ 1185396454 w 21600"/>
                <a:gd name="T5" fmla="*/ 2147483647 h 21600"/>
                <a:gd name="T6" fmla="*/ 839657892 w 21600"/>
                <a:gd name="T7" fmla="*/ 2147483647 h 21600"/>
                <a:gd name="T8" fmla="*/ 691481741 w 21600"/>
                <a:gd name="T9" fmla="*/ 2147483647 h 21600"/>
                <a:gd name="T10" fmla="*/ 839657892 w 21600"/>
                <a:gd name="T11" fmla="*/ 2125736060 h 21600"/>
                <a:gd name="T12" fmla="*/ 1185396454 w 21600"/>
                <a:gd name="T13" fmla="*/ 0 h 21600"/>
                <a:gd name="T14" fmla="*/ 1531135236 w 21600"/>
                <a:gd name="T15" fmla="*/ 2125736060 h 21600"/>
                <a:gd name="T16" fmla="*/ 1679311387 w 21600"/>
                <a:gd name="T17" fmla="*/ 2147483647 h 21600"/>
                <a:gd name="T18" fmla="*/ 2147483647 w 21600"/>
                <a:gd name="T19" fmla="*/ 2147483647 h 21600"/>
                <a:gd name="T20" fmla="*/ 2147483647 w 21600"/>
                <a:gd name="T21" fmla="*/ 2147483647 h 21600"/>
                <a:gd name="T22" fmla="*/ 1926271492 w 21600"/>
                <a:gd name="T23" fmla="*/ 2147483647 h 21600"/>
                <a:gd name="T24" fmla="*/ 1926271492 w 21600"/>
                <a:gd name="T25" fmla="*/ 2147483647 h 21600"/>
                <a:gd name="T26" fmla="*/ 1802791219 w 21600"/>
                <a:gd name="T27" fmla="*/ 2147483647 h 21600"/>
                <a:gd name="T28" fmla="*/ 1802791219 w 21600"/>
                <a:gd name="T29" fmla="*/ 2147483647 h 21600"/>
                <a:gd name="T30" fmla="*/ 1531135236 w 21600"/>
                <a:gd name="T31" fmla="*/ 2147483647 h 21600"/>
                <a:gd name="T32" fmla="*/ 1259483650 w 21600"/>
                <a:gd name="T33" fmla="*/ 2147483647 h 21600"/>
                <a:gd name="T34" fmla="*/ 1259483650 w 21600"/>
                <a:gd name="T35" fmla="*/ 2147483647 h 21600"/>
                <a:gd name="T36" fmla="*/ 1111308378 w 21600"/>
                <a:gd name="T37" fmla="*/ 2147483647 h 21600"/>
                <a:gd name="T38" fmla="*/ 1111308378 w 21600"/>
                <a:gd name="T39" fmla="*/ 2147483647 h 21600"/>
                <a:gd name="T40" fmla="*/ 839657892 w 21600"/>
                <a:gd name="T41" fmla="*/ 2147483647 h 21600"/>
                <a:gd name="T42" fmla="*/ 568002348 w 21600"/>
                <a:gd name="T43" fmla="*/ 2147483647 h 21600"/>
                <a:gd name="T44" fmla="*/ 568002348 w 21600"/>
                <a:gd name="T45" fmla="*/ 2147483647 h 21600"/>
                <a:gd name="T46" fmla="*/ 444522626 w 21600"/>
                <a:gd name="T47" fmla="*/ 2147483647 h 21600"/>
                <a:gd name="T48" fmla="*/ 444522626 w 21600"/>
                <a:gd name="T49" fmla="*/ 2147483647 h 21600"/>
                <a:gd name="T50" fmla="*/ 222263622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617394106 w 21600"/>
                <a:gd name="T57" fmla="*/ 2147483647 h 21600"/>
                <a:gd name="T58" fmla="*/ 1753397703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300" y="1754"/>
                  </a:moveTo>
                  <a:cubicBezTo>
                    <a:pt x="15300" y="2308"/>
                    <a:pt x="14850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675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850" y="831"/>
                    <a:pt x="15300" y="1292"/>
                    <a:pt x="15300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750" y="21600"/>
                    <a:pt x="13950" y="21600"/>
                  </a:cubicBezTo>
                  <a:cubicBezTo>
                    <a:pt x="12375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450" y="21600"/>
                    <a:pt x="7650" y="21600"/>
                  </a:cubicBezTo>
                  <a:cubicBezTo>
                    <a:pt x="6075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2025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800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442" name="AutoShape 23"/>
            <p:cNvSpPr>
              <a:spLocks/>
            </p:cNvSpPr>
            <p:nvPr/>
          </p:nvSpPr>
          <p:spPr bwMode="auto">
            <a:xfrm>
              <a:off x="4114908" y="3253049"/>
              <a:ext cx="295265" cy="723240"/>
            </a:xfrm>
            <a:custGeom>
              <a:avLst/>
              <a:gdLst>
                <a:gd name="T0" fmla="*/ 1624112200 w 21600"/>
                <a:gd name="T1" fmla="*/ 2147483647 h 21600"/>
                <a:gd name="T2" fmla="*/ 1478589913 w 21600"/>
                <a:gd name="T3" fmla="*/ 2147483647 h 21600"/>
                <a:gd name="T4" fmla="*/ 1139242628 w 21600"/>
                <a:gd name="T5" fmla="*/ 2147483647 h 21600"/>
                <a:gd name="T6" fmla="*/ 799900372 w 21600"/>
                <a:gd name="T7" fmla="*/ 2147483647 h 21600"/>
                <a:gd name="T8" fmla="*/ 678685167 w 21600"/>
                <a:gd name="T9" fmla="*/ 2147483647 h 21600"/>
                <a:gd name="T10" fmla="*/ 799900372 w 21600"/>
                <a:gd name="T11" fmla="*/ 2125736060 h 21600"/>
                <a:gd name="T12" fmla="*/ 1139242628 w 21600"/>
                <a:gd name="T13" fmla="*/ 0 h 21600"/>
                <a:gd name="T14" fmla="*/ 1478589913 w 21600"/>
                <a:gd name="T15" fmla="*/ 2125736060 h 21600"/>
                <a:gd name="T16" fmla="*/ 1624112200 w 21600"/>
                <a:gd name="T17" fmla="*/ 2147483647 h 21600"/>
                <a:gd name="T18" fmla="*/ 2147483647 w 21600"/>
                <a:gd name="T19" fmla="*/ 2147483647 h 21600"/>
                <a:gd name="T20" fmla="*/ 2084669005 w 21600"/>
                <a:gd name="T21" fmla="*/ 2147483647 h 21600"/>
                <a:gd name="T22" fmla="*/ 1866438941 w 21600"/>
                <a:gd name="T23" fmla="*/ 2147483647 h 21600"/>
                <a:gd name="T24" fmla="*/ 1866438941 w 21600"/>
                <a:gd name="T25" fmla="*/ 2147483647 h 21600"/>
                <a:gd name="T26" fmla="*/ 1769527754 w 21600"/>
                <a:gd name="T27" fmla="*/ 2147483647 h 21600"/>
                <a:gd name="T28" fmla="*/ 1769527754 w 21600"/>
                <a:gd name="T29" fmla="*/ 2147483647 h 21600"/>
                <a:gd name="T30" fmla="*/ 1502896994 w 21600"/>
                <a:gd name="T31" fmla="*/ 2147483647 h 21600"/>
                <a:gd name="T32" fmla="*/ 1211954779 w 21600"/>
                <a:gd name="T33" fmla="*/ 2147483647 h 21600"/>
                <a:gd name="T34" fmla="*/ 1211954779 w 21600"/>
                <a:gd name="T35" fmla="*/ 2147483647 h 21600"/>
                <a:gd name="T36" fmla="*/ 1090841931 w 21600"/>
                <a:gd name="T37" fmla="*/ 2147483647 h 21600"/>
                <a:gd name="T38" fmla="*/ 1090841931 w 21600"/>
                <a:gd name="T39" fmla="*/ 2147483647 h 21600"/>
                <a:gd name="T40" fmla="*/ 799900372 w 21600"/>
                <a:gd name="T41" fmla="*/ 2147483647 h 21600"/>
                <a:gd name="T42" fmla="*/ 533270050 w 21600"/>
                <a:gd name="T43" fmla="*/ 2147483647 h 21600"/>
                <a:gd name="T44" fmla="*/ 533270050 w 21600"/>
                <a:gd name="T45" fmla="*/ 2147483647 h 21600"/>
                <a:gd name="T46" fmla="*/ 436357660 w 21600"/>
                <a:gd name="T47" fmla="*/ 2147483647 h 21600"/>
                <a:gd name="T48" fmla="*/ 436357660 w 21600"/>
                <a:gd name="T49" fmla="*/ 2147483647 h 21600"/>
                <a:gd name="T50" fmla="*/ 218127432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581777479 w 21600"/>
                <a:gd name="T57" fmla="*/ 2147483647 h 21600"/>
                <a:gd name="T58" fmla="*/ 1721021200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821" y="2677"/>
                    <a:pt x="6366" y="2308"/>
                    <a:pt x="6366" y="1754"/>
                  </a:cubicBezTo>
                  <a:cubicBezTo>
                    <a:pt x="6366" y="1292"/>
                    <a:pt x="6821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443" name="AutoShape 24"/>
            <p:cNvSpPr>
              <a:spLocks/>
            </p:cNvSpPr>
            <p:nvPr/>
          </p:nvSpPr>
          <p:spPr bwMode="auto">
            <a:xfrm>
              <a:off x="5056266" y="3253049"/>
              <a:ext cx="298440" cy="723240"/>
            </a:xfrm>
            <a:custGeom>
              <a:avLst/>
              <a:gdLst>
                <a:gd name="T0" fmla="*/ 1672365634 w 21600"/>
                <a:gd name="T1" fmla="*/ 2147483647 h 21600"/>
                <a:gd name="T2" fmla="*/ 1547560281 w 21600"/>
                <a:gd name="T3" fmla="*/ 2147483647 h 21600"/>
                <a:gd name="T4" fmla="*/ 1198112369 w 21600"/>
                <a:gd name="T5" fmla="*/ 2147483647 h 21600"/>
                <a:gd name="T6" fmla="*/ 848665121 w 21600"/>
                <a:gd name="T7" fmla="*/ 2147483647 h 21600"/>
                <a:gd name="T8" fmla="*/ 698899582 w 21600"/>
                <a:gd name="T9" fmla="*/ 2147483647 h 21600"/>
                <a:gd name="T10" fmla="*/ 848665121 w 21600"/>
                <a:gd name="T11" fmla="*/ 2125736060 h 21600"/>
                <a:gd name="T12" fmla="*/ 1198112369 w 21600"/>
                <a:gd name="T13" fmla="*/ 0 h 21600"/>
                <a:gd name="T14" fmla="*/ 1547560281 w 21600"/>
                <a:gd name="T15" fmla="*/ 2125736060 h 21600"/>
                <a:gd name="T16" fmla="*/ 1672365634 w 21600"/>
                <a:gd name="T17" fmla="*/ 2147483647 h 21600"/>
                <a:gd name="T18" fmla="*/ 2147483647 w 21600"/>
                <a:gd name="T19" fmla="*/ 2147483647 h 21600"/>
                <a:gd name="T20" fmla="*/ 2147483647 w 21600"/>
                <a:gd name="T21" fmla="*/ 2147483647 h 21600"/>
                <a:gd name="T22" fmla="*/ 1921973243 w 21600"/>
                <a:gd name="T23" fmla="*/ 2147483647 h 21600"/>
                <a:gd name="T24" fmla="*/ 1921973243 w 21600"/>
                <a:gd name="T25" fmla="*/ 2147483647 h 21600"/>
                <a:gd name="T26" fmla="*/ 1822130288 w 21600"/>
                <a:gd name="T27" fmla="*/ 2147483647 h 21600"/>
                <a:gd name="T28" fmla="*/ 1822130288 w 21600"/>
                <a:gd name="T29" fmla="*/ 2147483647 h 21600"/>
                <a:gd name="T30" fmla="*/ 1547560281 w 21600"/>
                <a:gd name="T31" fmla="*/ 2147483647 h 21600"/>
                <a:gd name="T32" fmla="*/ 1272994696 w 21600"/>
                <a:gd name="T33" fmla="*/ 2147483647 h 21600"/>
                <a:gd name="T34" fmla="*/ 1272994696 w 21600"/>
                <a:gd name="T35" fmla="*/ 2147483647 h 21600"/>
                <a:gd name="T36" fmla="*/ 1123230042 w 21600"/>
                <a:gd name="T37" fmla="*/ 2147483647 h 21600"/>
                <a:gd name="T38" fmla="*/ 1123230042 w 21600"/>
                <a:gd name="T39" fmla="*/ 2147483647 h 21600"/>
                <a:gd name="T40" fmla="*/ 848665121 w 21600"/>
                <a:gd name="T41" fmla="*/ 2147483647 h 21600"/>
                <a:gd name="T42" fmla="*/ 574095556 w 21600"/>
                <a:gd name="T43" fmla="*/ 2147483647 h 21600"/>
                <a:gd name="T44" fmla="*/ 574095556 w 21600"/>
                <a:gd name="T45" fmla="*/ 2147483647 h 21600"/>
                <a:gd name="T46" fmla="*/ 449291420 w 21600"/>
                <a:gd name="T47" fmla="*/ 2147483647 h 21600"/>
                <a:gd name="T48" fmla="*/ 449291420 w 21600"/>
                <a:gd name="T49" fmla="*/ 2147483647 h 21600"/>
                <a:gd name="T50" fmla="*/ 224647921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624017255 w 21600"/>
                <a:gd name="T57" fmla="*/ 2147483647 h 21600"/>
                <a:gd name="T58" fmla="*/ 1772208147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444" name="AutoShape 25"/>
            <p:cNvSpPr>
              <a:spLocks/>
            </p:cNvSpPr>
            <p:nvPr/>
          </p:nvSpPr>
          <p:spPr bwMode="auto">
            <a:xfrm>
              <a:off x="3184664" y="3253049"/>
              <a:ext cx="292090" cy="723240"/>
            </a:xfrm>
            <a:custGeom>
              <a:avLst/>
              <a:gdLst>
                <a:gd name="T0" fmla="*/ 1560166365 w 21600"/>
                <a:gd name="T1" fmla="*/ 2147483647 h 21600"/>
                <a:gd name="T2" fmla="*/ 1420373440 w 21600"/>
                <a:gd name="T3" fmla="*/ 2147483647 h 21600"/>
                <a:gd name="T4" fmla="*/ 1094392463 w 21600"/>
                <a:gd name="T5" fmla="*/ 2147483647 h 21600"/>
                <a:gd name="T6" fmla="*/ 791758557 w 21600"/>
                <a:gd name="T7" fmla="*/ 2147483647 h 21600"/>
                <a:gd name="T8" fmla="*/ 651966064 w 21600"/>
                <a:gd name="T9" fmla="*/ 2147483647 h 21600"/>
                <a:gd name="T10" fmla="*/ 768406943 w 21600"/>
                <a:gd name="T11" fmla="*/ 2125736060 h 21600"/>
                <a:gd name="T12" fmla="*/ 1094392463 w 21600"/>
                <a:gd name="T13" fmla="*/ 0 h 21600"/>
                <a:gd name="T14" fmla="*/ 1420373440 w 21600"/>
                <a:gd name="T15" fmla="*/ 2125736060 h 21600"/>
                <a:gd name="T16" fmla="*/ 1560166365 w 21600"/>
                <a:gd name="T17" fmla="*/ 2147483647 h 21600"/>
                <a:gd name="T18" fmla="*/ 2147483647 w 21600"/>
                <a:gd name="T19" fmla="*/ 2147483647 h 21600"/>
                <a:gd name="T20" fmla="*/ 2002591683 w 21600"/>
                <a:gd name="T21" fmla="*/ 2147483647 h 21600"/>
                <a:gd name="T22" fmla="*/ 1792953789 w 21600"/>
                <a:gd name="T23" fmla="*/ 2147483647 h 21600"/>
                <a:gd name="T24" fmla="*/ 1792953789 w 21600"/>
                <a:gd name="T25" fmla="*/ 2147483647 h 21600"/>
                <a:gd name="T26" fmla="*/ 1699858898 w 21600"/>
                <a:gd name="T27" fmla="*/ 2147483647 h 21600"/>
                <a:gd name="T28" fmla="*/ 1699858898 w 21600"/>
                <a:gd name="T29" fmla="*/ 2147483647 h 21600"/>
                <a:gd name="T30" fmla="*/ 1443725054 w 21600"/>
                <a:gd name="T31" fmla="*/ 2147483647 h 21600"/>
                <a:gd name="T32" fmla="*/ 1187586016 w 21600"/>
                <a:gd name="T33" fmla="*/ 2147483647 h 21600"/>
                <a:gd name="T34" fmla="*/ 1187586016 w 21600"/>
                <a:gd name="T35" fmla="*/ 2147483647 h 21600"/>
                <a:gd name="T36" fmla="*/ 1047893483 w 21600"/>
                <a:gd name="T37" fmla="*/ 2147483647 h 21600"/>
                <a:gd name="T38" fmla="*/ 1047893483 w 21600"/>
                <a:gd name="T39" fmla="*/ 2147483647 h 21600"/>
                <a:gd name="T40" fmla="*/ 791758557 w 21600"/>
                <a:gd name="T41" fmla="*/ 2147483647 h 21600"/>
                <a:gd name="T42" fmla="*/ 512273099 w 21600"/>
                <a:gd name="T43" fmla="*/ 2147483647 h 21600"/>
                <a:gd name="T44" fmla="*/ 512273099 w 21600"/>
                <a:gd name="T45" fmla="*/ 2147483647 h 21600"/>
                <a:gd name="T46" fmla="*/ 419178965 w 21600"/>
                <a:gd name="T47" fmla="*/ 2147483647 h 21600"/>
                <a:gd name="T48" fmla="*/ 419178965 w 21600"/>
                <a:gd name="T49" fmla="*/ 2147483647 h 21600"/>
                <a:gd name="T50" fmla="*/ 209539719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582119798 w 21600"/>
                <a:gd name="T57" fmla="*/ 2147483647 h 21600"/>
                <a:gd name="T58" fmla="*/ 1653259526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731" y="3138"/>
                  </a:cubicBezTo>
                  <a:cubicBezTo>
                    <a:pt x="6821" y="2677"/>
                    <a:pt x="6366" y="2308"/>
                    <a:pt x="6366" y="1754"/>
                  </a:cubicBezTo>
                  <a:cubicBezTo>
                    <a:pt x="6366" y="1292"/>
                    <a:pt x="6821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596" y="21323"/>
                    <a:pt x="11596" y="20677"/>
                  </a:cubicBezTo>
                  <a:cubicBezTo>
                    <a:pt x="11596" y="12277"/>
                    <a:pt x="11596" y="12277"/>
                    <a:pt x="11596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731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684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445" name="AutoShape 26"/>
            <p:cNvSpPr>
              <a:spLocks/>
            </p:cNvSpPr>
            <p:nvPr/>
          </p:nvSpPr>
          <p:spPr bwMode="auto">
            <a:xfrm>
              <a:off x="2562821" y="3252982"/>
              <a:ext cx="297137" cy="723306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0 h 21600"/>
                <a:gd name="T14" fmla="*/ 2147483647 w 21600"/>
                <a:gd name="T15" fmla="*/ 2147483647 h 21600"/>
                <a:gd name="T16" fmla="*/ 2147483647 w 21600"/>
                <a:gd name="T17" fmla="*/ 2147483647 h 21600"/>
                <a:gd name="T18" fmla="*/ 2147483647 w 21600"/>
                <a:gd name="T19" fmla="*/ 2147483647 h 21600"/>
                <a:gd name="T20" fmla="*/ 2147483647 w 21600"/>
                <a:gd name="T21" fmla="*/ 2147483647 h 21600"/>
                <a:gd name="T22" fmla="*/ 2147483647 w 21600"/>
                <a:gd name="T23" fmla="*/ 2147483647 h 21600"/>
                <a:gd name="T24" fmla="*/ 2147483647 w 21600"/>
                <a:gd name="T25" fmla="*/ 2147483647 h 21600"/>
                <a:gd name="T26" fmla="*/ 2147483647 w 21600"/>
                <a:gd name="T27" fmla="*/ 2147483647 h 21600"/>
                <a:gd name="T28" fmla="*/ 2147483647 w 21600"/>
                <a:gd name="T29" fmla="*/ 2147483647 h 21600"/>
                <a:gd name="T30" fmla="*/ 2147483647 w 21600"/>
                <a:gd name="T31" fmla="*/ 2147483647 h 21600"/>
                <a:gd name="T32" fmla="*/ 2147483647 w 21600"/>
                <a:gd name="T33" fmla="*/ 2147483647 h 21600"/>
                <a:gd name="T34" fmla="*/ 2147483647 w 21600"/>
                <a:gd name="T35" fmla="*/ 2147483647 h 21600"/>
                <a:gd name="T36" fmla="*/ 2147483647 w 21600"/>
                <a:gd name="T37" fmla="*/ 2147483647 h 21600"/>
                <a:gd name="T38" fmla="*/ 2147483647 w 21600"/>
                <a:gd name="T39" fmla="*/ 2147483647 h 21600"/>
                <a:gd name="T40" fmla="*/ 2147483647 w 21600"/>
                <a:gd name="T41" fmla="*/ 2147483647 h 21600"/>
                <a:gd name="T42" fmla="*/ 2147483647 w 21600"/>
                <a:gd name="T43" fmla="*/ 2147483647 h 21600"/>
                <a:gd name="T44" fmla="*/ 2147483647 w 21600"/>
                <a:gd name="T45" fmla="*/ 2147483647 h 21600"/>
                <a:gd name="T46" fmla="*/ 2147483647 w 21600"/>
                <a:gd name="T47" fmla="*/ 2147483647 h 21600"/>
                <a:gd name="T48" fmla="*/ 2147483647 w 21600"/>
                <a:gd name="T49" fmla="*/ 2147483647 h 21600"/>
                <a:gd name="T50" fmla="*/ 2147483647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2147483647 w 21600"/>
                <a:gd name="T57" fmla="*/ 2147483647 h 21600"/>
                <a:gd name="T58" fmla="*/ 2147483647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725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325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725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446" name="AutoShape 27"/>
            <p:cNvSpPr>
              <a:spLocks/>
            </p:cNvSpPr>
            <p:nvPr/>
          </p:nvSpPr>
          <p:spPr bwMode="auto">
            <a:xfrm>
              <a:off x="5680132" y="3253049"/>
              <a:ext cx="296853" cy="723240"/>
            </a:xfrm>
            <a:custGeom>
              <a:avLst/>
              <a:gdLst>
                <a:gd name="T0" fmla="*/ 1644557549 w 21600"/>
                <a:gd name="T1" fmla="*/ 2147483647 h 21600"/>
                <a:gd name="T2" fmla="*/ 1497282452 w 21600"/>
                <a:gd name="T3" fmla="*/ 2147483647 h 21600"/>
                <a:gd name="T4" fmla="*/ 1178192419 w 21600"/>
                <a:gd name="T5" fmla="*/ 2147483647 h 21600"/>
                <a:gd name="T6" fmla="*/ 834553092 w 21600"/>
                <a:gd name="T7" fmla="*/ 2147483647 h 21600"/>
                <a:gd name="T8" fmla="*/ 687277555 w 21600"/>
                <a:gd name="T9" fmla="*/ 2147483647 h 21600"/>
                <a:gd name="T10" fmla="*/ 834553092 w 21600"/>
                <a:gd name="T11" fmla="*/ 2125736060 h 21600"/>
                <a:gd name="T12" fmla="*/ 1178192419 w 21600"/>
                <a:gd name="T13" fmla="*/ 0 h 21600"/>
                <a:gd name="T14" fmla="*/ 1497282452 w 21600"/>
                <a:gd name="T15" fmla="*/ 2125736060 h 21600"/>
                <a:gd name="T16" fmla="*/ 1644557549 w 21600"/>
                <a:gd name="T17" fmla="*/ 2147483647 h 21600"/>
                <a:gd name="T18" fmla="*/ 2147483647 w 21600"/>
                <a:gd name="T19" fmla="*/ 2147483647 h 21600"/>
                <a:gd name="T20" fmla="*/ 2110923118 w 21600"/>
                <a:gd name="T21" fmla="*/ 2147483647 h 21600"/>
                <a:gd name="T22" fmla="*/ 1890013552 w 21600"/>
                <a:gd name="T23" fmla="*/ 2147483647 h 21600"/>
                <a:gd name="T24" fmla="*/ 1890013552 w 21600"/>
                <a:gd name="T25" fmla="*/ 2147483647 h 21600"/>
                <a:gd name="T26" fmla="*/ 1791828248 w 21600"/>
                <a:gd name="T27" fmla="*/ 2147483647 h 21600"/>
                <a:gd name="T28" fmla="*/ 1791828248 w 21600"/>
                <a:gd name="T29" fmla="*/ 2147483647 h 21600"/>
                <a:gd name="T30" fmla="*/ 1521825809 w 21600"/>
                <a:gd name="T31" fmla="*/ 2147483647 h 21600"/>
                <a:gd name="T32" fmla="*/ 1251826889 w 21600"/>
                <a:gd name="T33" fmla="*/ 2147483647 h 21600"/>
                <a:gd name="T34" fmla="*/ 1251826889 w 21600"/>
                <a:gd name="T35" fmla="*/ 2147483647 h 21600"/>
                <a:gd name="T36" fmla="*/ 1104551792 w 21600"/>
                <a:gd name="T37" fmla="*/ 2147483647 h 21600"/>
                <a:gd name="T38" fmla="*/ 1104551792 w 21600"/>
                <a:gd name="T39" fmla="*/ 2147483647 h 21600"/>
                <a:gd name="T40" fmla="*/ 834553092 w 21600"/>
                <a:gd name="T41" fmla="*/ 2147483647 h 21600"/>
                <a:gd name="T42" fmla="*/ 564549774 w 21600"/>
                <a:gd name="T43" fmla="*/ 2147483647 h 21600"/>
                <a:gd name="T44" fmla="*/ 564549774 w 21600"/>
                <a:gd name="T45" fmla="*/ 2147483647 h 21600"/>
                <a:gd name="T46" fmla="*/ 441822542 w 21600"/>
                <a:gd name="T47" fmla="*/ 2147483647 h 21600"/>
                <a:gd name="T48" fmla="*/ 441822542 w 21600"/>
                <a:gd name="T49" fmla="*/ 2147483647 h 21600"/>
                <a:gd name="T50" fmla="*/ 220911271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613641766 w 21600"/>
                <a:gd name="T57" fmla="*/ 2147483647 h 21600"/>
                <a:gd name="T58" fmla="*/ 1742738015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725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325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725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350" y="13200"/>
                  </a:cubicBezTo>
                  <a:cubicBezTo>
                    <a:pt x="18000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447" name="AutoShape 28"/>
            <p:cNvSpPr>
              <a:spLocks/>
            </p:cNvSpPr>
            <p:nvPr/>
          </p:nvSpPr>
          <p:spPr bwMode="auto">
            <a:xfrm>
              <a:off x="3808531" y="3253049"/>
              <a:ext cx="295265" cy="723240"/>
            </a:xfrm>
            <a:custGeom>
              <a:avLst/>
              <a:gdLst>
                <a:gd name="T0" fmla="*/ 1624120074 w 21600"/>
                <a:gd name="T1" fmla="*/ 2147483647 h 21600"/>
                <a:gd name="T2" fmla="*/ 1478592538 w 21600"/>
                <a:gd name="T3" fmla="*/ 2147483647 h 21600"/>
                <a:gd name="T4" fmla="*/ 1139249627 w 21600"/>
                <a:gd name="T5" fmla="*/ 2147483647 h 21600"/>
                <a:gd name="T6" fmla="*/ 799906496 w 21600"/>
                <a:gd name="T7" fmla="*/ 2147483647 h 21600"/>
                <a:gd name="T8" fmla="*/ 678686479 w 21600"/>
                <a:gd name="T9" fmla="*/ 2147483647 h 21600"/>
                <a:gd name="T10" fmla="*/ 799906496 w 21600"/>
                <a:gd name="T11" fmla="*/ 2125736060 h 21600"/>
                <a:gd name="T12" fmla="*/ 1139249627 w 21600"/>
                <a:gd name="T13" fmla="*/ 0 h 21600"/>
                <a:gd name="T14" fmla="*/ 1478592538 w 21600"/>
                <a:gd name="T15" fmla="*/ 2125736060 h 21600"/>
                <a:gd name="T16" fmla="*/ 1624120074 w 21600"/>
                <a:gd name="T17" fmla="*/ 2147483647 h 21600"/>
                <a:gd name="T18" fmla="*/ 2147483647 w 21600"/>
                <a:gd name="T19" fmla="*/ 2147483647 h 21600"/>
                <a:gd name="T20" fmla="*/ 2084677754 w 21600"/>
                <a:gd name="T21" fmla="*/ 2147483647 h 21600"/>
                <a:gd name="T22" fmla="*/ 1866449440 w 21600"/>
                <a:gd name="T23" fmla="*/ 2147483647 h 21600"/>
                <a:gd name="T24" fmla="*/ 1866449440 w 21600"/>
                <a:gd name="T25" fmla="*/ 2147483647 h 21600"/>
                <a:gd name="T26" fmla="*/ 1769535628 w 21600"/>
                <a:gd name="T27" fmla="*/ 2147483647 h 21600"/>
                <a:gd name="T28" fmla="*/ 1769535628 w 21600"/>
                <a:gd name="T29" fmla="*/ 2147483647 h 21600"/>
                <a:gd name="T30" fmla="*/ 1502900494 w 21600"/>
                <a:gd name="T31" fmla="*/ 2147483647 h 21600"/>
                <a:gd name="T32" fmla="*/ 1211957404 w 21600"/>
                <a:gd name="T33" fmla="*/ 2147483647 h 21600"/>
                <a:gd name="T34" fmla="*/ 1211957404 w 21600"/>
                <a:gd name="T35" fmla="*/ 2147483647 h 21600"/>
                <a:gd name="T36" fmla="*/ 1090848930 w 21600"/>
                <a:gd name="T37" fmla="*/ 2147483647 h 21600"/>
                <a:gd name="T38" fmla="*/ 1090848930 w 21600"/>
                <a:gd name="T39" fmla="*/ 2147483647 h 21600"/>
                <a:gd name="T40" fmla="*/ 799906496 w 21600"/>
                <a:gd name="T41" fmla="*/ 2147483647 h 21600"/>
                <a:gd name="T42" fmla="*/ 533270925 w 21600"/>
                <a:gd name="T43" fmla="*/ 2147483647 h 21600"/>
                <a:gd name="T44" fmla="*/ 533270925 w 21600"/>
                <a:gd name="T45" fmla="*/ 2147483647 h 21600"/>
                <a:gd name="T46" fmla="*/ 436358535 w 21600"/>
                <a:gd name="T47" fmla="*/ 2147483647 h 21600"/>
                <a:gd name="T48" fmla="*/ 436358535 w 21600"/>
                <a:gd name="T49" fmla="*/ 2147483647 h 21600"/>
                <a:gd name="T50" fmla="*/ 218127979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605978702 w 21600"/>
                <a:gd name="T57" fmla="*/ 2147483647 h 21600"/>
                <a:gd name="T58" fmla="*/ 1721028199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821" y="2677"/>
                    <a:pt x="6366" y="2308"/>
                    <a:pt x="6366" y="1754"/>
                  </a:cubicBezTo>
                  <a:cubicBezTo>
                    <a:pt x="6366" y="1292"/>
                    <a:pt x="6821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684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448" name="AutoShape 29"/>
            <p:cNvSpPr>
              <a:spLocks/>
            </p:cNvSpPr>
            <p:nvPr/>
          </p:nvSpPr>
          <p:spPr bwMode="auto">
            <a:xfrm>
              <a:off x="4432398" y="3253049"/>
              <a:ext cx="295265" cy="723240"/>
            </a:xfrm>
            <a:custGeom>
              <a:avLst/>
              <a:gdLst>
                <a:gd name="T0" fmla="*/ 1597286400 w 21600"/>
                <a:gd name="T1" fmla="*/ 2147483647 h 21600"/>
                <a:gd name="T2" fmla="*/ 1478086869 w 21600"/>
                <a:gd name="T3" fmla="*/ 2147483647 h 21600"/>
                <a:gd name="T4" fmla="*/ 1144326433 w 21600"/>
                <a:gd name="T5" fmla="*/ 2147483647 h 21600"/>
                <a:gd name="T6" fmla="*/ 810566653 w 21600"/>
                <a:gd name="T7" fmla="*/ 2147483647 h 21600"/>
                <a:gd name="T8" fmla="*/ 667524591 w 21600"/>
                <a:gd name="T9" fmla="*/ 2147483647 h 21600"/>
                <a:gd name="T10" fmla="*/ 810566653 w 21600"/>
                <a:gd name="T11" fmla="*/ 2125736060 h 21600"/>
                <a:gd name="T12" fmla="*/ 1144326433 w 21600"/>
                <a:gd name="T13" fmla="*/ 0 h 21600"/>
                <a:gd name="T14" fmla="*/ 1478086869 w 21600"/>
                <a:gd name="T15" fmla="*/ 2125736060 h 21600"/>
                <a:gd name="T16" fmla="*/ 1597286400 w 21600"/>
                <a:gd name="T17" fmla="*/ 2147483647 h 21600"/>
                <a:gd name="T18" fmla="*/ 2147483647 w 21600"/>
                <a:gd name="T19" fmla="*/ 2147483647 h 21600"/>
                <a:gd name="T20" fmla="*/ 2074093710 w 21600"/>
                <a:gd name="T21" fmla="*/ 2147483647 h 21600"/>
                <a:gd name="T22" fmla="*/ 1859529305 w 21600"/>
                <a:gd name="T23" fmla="*/ 2147483647 h 21600"/>
                <a:gd name="T24" fmla="*/ 1859529305 w 21600"/>
                <a:gd name="T25" fmla="*/ 2147483647 h 21600"/>
                <a:gd name="T26" fmla="*/ 1740328462 w 21600"/>
                <a:gd name="T27" fmla="*/ 2147483647 h 21600"/>
                <a:gd name="T28" fmla="*/ 1740328462 w 21600"/>
                <a:gd name="T29" fmla="*/ 2147483647 h 21600"/>
                <a:gd name="T30" fmla="*/ 1478086869 w 21600"/>
                <a:gd name="T31" fmla="*/ 2147483647 h 21600"/>
                <a:gd name="T32" fmla="*/ 1215844402 w 21600"/>
                <a:gd name="T33" fmla="*/ 2147483647 h 21600"/>
                <a:gd name="T34" fmla="*/ 1215844402 w 21600"/>
                <a:gd name="T35" fmla="*/ 2147483647 h 21600"/>
                <a:gd name="T36" fmla="*/ 1072807589 w 21600"/>
                <a:gd name="T37" fmla="*/ 2147483647 h 21600"/>
                <a:gd name="T38" fmla="*/ 1072807589 w 21600"/>
                <a:gd name="T39" fmla="*/ 2147483647 h 21600"/>
                <a:gd name="T40" fmla="*/ 810566653 w 21600"/>
                <a:gd name="T41" fmla="*/ 2147483647 h 21600"/>
                <a:gd name="T42" fmla="*/ 548324623 w 21600"/>
                <a:gd name="T43" fmla="*/ 2147483647 h 21600"/>
                <a:gd name="T44" fmla="*/ 548324623 w 21600"/>
                <a:gd name="T45" fmla="*/ 2147483647 h 21600"/>
                <a:gd name="T46" fmla="*/ 429123889 w 21600"/>
                <a:gd name="T47" fmla="*/ 2147483647 h 21600"/>
                <a:gd name="T48" fmla="*/ 429123889 w 21600"/>
                <a:gd name="T49" fmla="*/ 2147483647 h 21600"/>
                <a:gd name="T50" fmla="*/ 214559976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596001810 w 21600"/>
                <a:gd name="T57" fmla="*/ 2147483647 h 21600"/>
                <a:gd name="T58" fmla="*/ 1692651274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850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850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449" name="AutoShape 30"/>
            <p:cNvSpPr>
              <a:spLocks/>
            </p:cNvSpPr>
            <p:nvPr/>
          </p:nvSpPr>
          <p:spPr bwMode="auto">
            <a:xfrm>
              <a:off x="6016671" y="3253049"/>
              <a:ext cx="293678" cy="723240"/>
            </a:xfrm>
            <a:custGeom>
              <a:avLst/>
              <a:gdLst>
                <a:gd name="T0" fmla="*/ 1596831997 w 21600"/>
                <a:gd name="T1" fmla="*/ 2147483647 h 21600"/>
                <a:gd name="T2" fmla="*/ 1453753868 w 21600"/>
                <a:gd name="T3" fmla="*/ 2147483647 h 21600"/>
                <a:gd name="T4" fmla="*/ 1120107065 w 21600"/>
                <a:gd name="T5" fmla="*/ 2147483647 h 21600"/>
                <a:gd name="T6" fmla="*/ 786465266 w 21600"/>
                <a:gd name="T7" fmla="*/ 2147483647 h 21600"/>
                <a:gd name="T8" fmla="*/ 667283816 w 21600"/>
                <a:gd name="T9" fmla="*/ 2147483647 h 21600"/>
                <a:gd name="T10" fmla="*/ 786465266 w 21600"/>
                <a:gd name="T11" fmla="*/ 2125736060 h 21600"/>
                <a:gd name="T12" fmla="*/ 1120107065 w 21600"/>
                <a:gd name="T13" fmla="*/ 0 h 21600"/>
                <a:gd name="T14" fmla="*/ 1453753868 w 21600"/>
                <a:gd name="T15" fmla="*/ 2125736060 h 21600"/>
                <a:gd name="T16" fmla="*/ 1596831997 w 21600"/>
                <a:gd name="T17" fmla="*/ 2147483647 h 21600"/>
                <a:gd name="T18" fmla="*/ 2147483647 w 21600"/>
                <a:gd name="T19" fmla="*/ 2147483647 h 21600"/>
                <a:gd name="T20" fmla="*/ 2049655030 w 21600"/>
                <a:gd name="T21" fmla="*/ 2147483647 h 21600"/>
                <a:gd name="T22" fmla="*/ 1835086564 w 21600"/>
                <a:gd name="T23" fmla="*/ 2147483647 h 21600"/>
                <a:gd name="T24" fmla="*/ 1835086564 w 21600"/>
                <a:gd name="T25" fmla="*/ 2147483647 h 21600"/>
                <a:gd name="T26" fmla="*/ 1739806578 w 21600"/>
                <a:gd name="T27" fmla="*/ 2147483647 h 21600"/>
                <a:gd name="T28" fmla="*/ 1739806578 w 21600"/>
                <a:gd name="T29" fmla="*/ 2147483647 h 21600"/>
                <a:gd name="T30" fmla="*/ 1477650982 w 21600"/>
                <a:gd name="T31" fmla="*/ 2147483647 h 21600"/>
                <a:gd name="T32" fmla="*/ 1191599142 w 21600"/>
                <a:gd name="T33" fmla="*/ 2147483647 h 21600"/>
                <a:gd name="T34" fmla="*/ 1191599142 w 21600"/>
                <a:gd name="T35" fmla="*/ 2147483647 h 21600"/>
                <a:gd name="T36" fmla="*/ 1072522545 w 21600"/>
                <a:gd name="T37" fmla="*/ 2147483647 h 21600"/>
                <a:gd name="T38" fmla="*/ 1072522545 w 21600"/>
                <a:gd name="T39" fmla="*/ 2147483647 h 21600"/>
                <a:gd name="T40" fmla="*/ 786465266 w 21600"/>
                <a:gd name="T41" fmla="*/ 2147483647 h 21600"/>
                <a:gd name="T42" fmla="*/ 524310105 w 21600"/>
                <a:gd name="T43" fmla="*/ 2147483647 h 21600"/>
                <a:gd name="T44" fmla="*/ 524310105 w 21600"/>
                <a:gd name="T45" fmla="*/ 2147483647 h 21600"/>
                <a:gd name="T46" fmla="*/ 429030881 w 21600"/>
                <a:gd name="T47" fmla="*/ 2147483647 h 21600"/>
                <a:gd name="T48" fmla="*/ 429030881 w 21600"/>
                <a:gd name="T49" fmla="*/ 2147483647 h 21600"/>
                <a:gd name="T50" fmla="*/ 214460620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572004700 w 21600"/>
                <a:gd name="T57" fmla="*/ 2147483647 h 21600"/>
                <a:gd name="T58" fmla="*/ 1692111548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366" y="2308"/>
                    <a:pt x="6366" y="1754"/>
                  </a:cubicBezTo>
                  <a:cubicBezTo>
                    <a:pt x="6366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450" name="AutoShape 31"/>
            <p:cNvSpPr>
              <a:spLocks/>
            </p:cNvSpPr>
            <p:nvPr/>
          </p:nvSpPr>
          <p:spPr bwMode="auto">
            <a:xfrm>
              <a:off x="6642126" y="3253049"/>
              <a:ext cx="293678" cy="723240"/>
            </a:xfrm>
            <a:custGeom>
              <a:avLst/>
              <a:gdLst>
                <a:gd name="T0" fmla="*/ 1577176897 w 21600"/>
                <a:gd name="T1" fmla="*/ 2147483647 h 21600"/>
                <a:gd name="T2" fmla="*/ 1435859095 w 21600"/>
                <a:gd name="T3" fmla="*/ 2147483647 h 21600"/>
                <a:gd name="T4" fmla="*/ 1106324653 w 21600"/>
                <a:gd name="T5" fmla="*/ 2147483647 h 21600"/>
                <a:gd name="T6" fmla="*/ 776784773 w 21600"/>
                <a:gd name="T7" fmla="*/ 2147483647 h 21600"/>
                <a:gd name="T8" fmla="*/ 635573564 w 21600"/>
                <a:gd name="T9" fmla="*/ 2147483647 h 21600"/>
                <a:gd name="T10" fmla="*/ 776784773 w 21600"/>
                <a:gd name="T11" fmla="*/ 2125736060 h 21600"/>
                <a:gd name="T12" fmla="*/ 1106324653 w 21600"/>
                <a:gd name="T13" fmla="*/ 0 h 21600"/>
                <a:gd name="T14" fmla="*/ 1435859095 w 21600"/>
                <a:gd name="T15" fmla="*/ 2125736060 h 21600"/>
                <a:gd name="T16" fmla="*/ 1577176897 w 21600"/>
                <a:gd name="T17" fmla="*/ 2147483647 h 21600"/>
                <a:gd name="T18" fmla="*/ 2147483647 w 21600"/>
                <a:gd name="T19" fmla="*/ 2147483647 h 21600"/>
                <a:gd name="T20" fmla="*/ 2024425706 w 21600"/>
                <a:gd name="T21" fmla="*/ 2147483647 h 21600"/>
                <a:gd name="T22" fmla="*/ 1812502081 w 21600"/>
                <a:gd name="T23" fmla="*/ 2147483647 h 21600"/>
                <a:gd name="T24" fmla="*/ 1812502081 w 21600"/>
                <a:gd name="T25" fmla="*/ 2147483647 h 21600"/>
                <a:gd name="T26" fmla="*/ 1718392021 w 21600"/>
                <a:gd name="T27" fmla="*/ 2147483647 h 21600"/>
                <a:gd name="T28" fmla="*/ 1718392021 w 21600"/>
                <a:gd name="T29" fmla="*/ 2147483647 h 21600"/>
                <a:gd name="T30" fmla="*/ 1435859095 w 21600"/>
                <a:gd name="T31" fmla="*/ 2147483647 h 21600"/>
                <a:gd name="T32" fmla="*/ 1176932650 w 21600"/>
                <a:gd name="T33" fmla="*/ 2147483647 h 21600"/>
                <a:gd name="T34" fmla="*/ 1176932650 w 21600"/>
                <a:gd name="T35" fmla="*/ 2147483647 h 21600"/>
                <a:gd name="T36" fmla="*/ 1059317917 w 21600"/>
                <a:gd name="T37" fmla="*/ 2147483647 h 21600"/>
                <a:gd name="T38" fmla="*/ 1059317917 w 21600"/>
                <a:gd name="T39" fmla="*/ 2147483647 h 21600"/>
                <a:gd name="T40" fmla="*/ 776784773 w 21600"/>
                <a:gd name="T41" fmla="*/ 2147483647 h 21600"/>
                <a:gd name="T42" fmla="*/ 517858328 w 21600"/>
                <a:gd name="T43" fmla="*/ 2147483647 h 21600"/>
                <a:gd name="T44" fmla="*/ 517858328 w 21600"/>
                <a:gd name="T45" fmla="*/ 2147483647 h 21600"/>
                <a:gd name="T46" fmla="*/ 423749247 w 21600"/>
                <a:gd name="T47" fmla="*/ 2147483647 h 21600"/>
                <a:gd name="T48" fmla="*/ 423749247 w 21600"/>
                <a:gd name="T49" fmla="*/ 2147483647 h 21600"/>
                <a:gd name="T50" fmla="*/ 211824372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564965132 w 21600"/>
                <a:gd name="T57" fmla="*/ 2147483647 h 21600"/>
                <a:gd name="T58" fmla="*/ 1671285217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139" y="2308"/>
                    <a:pt x="6139" y="1754"/>
                  </a:cubicBezTo>
                  <a:cubicBezTo>
                    <a:pt x="6139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451" name="AutoShape 32"/>
            <p:cNvSpPr>
              <a:spLocks/>
            </p:cNvSpPr>
            <p:nvPr/>
          </p:nvSpPr>
          <p:spPr bwMode="auto">
            <a:xfrm>
              <a:off x="6332574" y="3253049"/>
              <a:ext cx="296852" cy="723240"/>
            </a:xfrm>
            <a:custGeom>
              <a:avLst/>
              <a:gdLst>
                <a:gd name="T0" fmla="*/ 1644538815 w 21600"/>
                <a:gd name="T1" fmla="*/ 2147483647 h 21600"/>
                <a:gd name="T2" fmla="*/ 1521812767 w 21600"/>
                <a:gd name="T3" fmla="*/ 2147483647 h 21600"/>
                <a:gd name="T4" fmla="*/ 1178177016 w 21600"/>
                <a:gd name="T5" fmla="*/ 2147483647 h 21600"/>
                <a:gd name="T6" fmla="*/ 834541485 w 21600"/>
                <a:gd name="T7" fmla="*/ 2147483647 h 21600"/>
                <a:gd name="T8" fmla="*/ 687271282 w 21600"/>
                <a:gd name="T9" fmla="*/ 2147483647 h 21600"/>
                <a:gd name="T10" fmla="*/ 834541485 w 21600"/>
                <a:gd name="T11" fmla="*/ 2125736060 h 21600"/>
                <a:gd name="T12" fmla="*/ 1178177016 w 21600"/>
                <a:gd name="T13" fmla="*/ 0 h 21600"/>
                <a:gd name="T14" fmla="*/ 1521812767 w 21600"/>
                <a:gd name="T15" fmla="*/ 2125736060 h 21600"/>
                <a:gd name="T16" fmla="*/ 1644538815 w 21600"/>
                <a:gd name="T17" fmla="*/ 2147483647 h 21600"/>
                <a:gd name="T18" fmla="*/ 2147483647 w 21600"/>
                <a:gd name="T19" fmla="*/ 2147483647 h 21600"/>
                <a:gd name="T20" fmla="*/ 2135445209 w 21600"/>
                <a:gd name="T21" fmla="*/ 2147483647 h 21600"/>
                <a:gd name="T22" fmla="*/ 1914539905 w 21600"/>
                <a:gd name="T23" fmla="*/ 2147483647 h 21600"/>
                <a:gd name="T24" fmla="*/ 1914539905 w 21600"/>
                <a:gd name="T25" fmla="*/ 2147483647 h 21600"/>
                <a:gd name="T26" fmla="*/ 1791809018 w 21600"/>
                <a:gd name="T27" fmla="*/ 2147483647 h 21600"/>
                <a:gd name="T28" fmla="*/ 1791809018 w 21600"/>
                <a:gd name="T29" fmla="*/ 2147483647 h 21600"/>
                <a:gd name="T30" fmla="*/ 1521812767 w 21600"/>
                <a:gd name="T31" fmla="*/ 2147483647 h 21600"/>
                <a:gd name="T32" fmla="*/ 1251812117 w 21600"/>
                <a:gd name="T33" fmla="*/ 2147483647 h 21600"/>
                <a:gd name="T34" fmla="*/ 1251812117 w 21600"/>
                <a:gd name="T35" fmla="*/ 2147483647 h 21600"/>
                <a:gd name="T36" fmla="*/ 1104541914 w 21600"/>
                <a:gd name="T37" fmla="*/ 2147483647 h 21600"/>
                <a:gd name="T38" fmla="*/ 1104541914 w 21600"/>
                <a:gd name="T39" fmla="*/ 2147483647 h 21600"/>
                <a:gd name="T40" fmla="*/ 834541485 w 21600"/>
                <a:gd name="T41" fmla="*/ 2147483647 h 21600"/>
                <a:gd name="T42" fmla="*/ 564545233 w 21600"/>
                <a:gd name="T43" fmla="*/ 2147483647 h 21600"/>
                <a:gd name="T44" fmla="*/ 564545233 w 21600"/>
                <a:gd name="T45" fmla="*/ 2147483647 h 21600"/>
                <a:gd name="T46" fmla="*/ 441818855 w 21600"/>
                <a:gd name="T47" fmla="*/ 2147483647 h 21600"/>
                <a:gd name="T48" fmla="*/ 441818855 w 21600"/>
                <a:gd name="T49" fmla="*/ 2147483647 h 21600"/>
                <a:gd name="T50" fmla="*/ 220909427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613632222 w 21600"/>
                <a:gd name="T57" fmla="*/ 2147483647 h 21600"/>
                <a:gd name="T58" fmla="*/ 1742721589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452" name="TextBox 13"/>
            <p:cNvSpPr txBox="1">
              <a:spLocks noChangeArrowheads="1"/>
            </p:cNvSpPr>
            <p:nvPr/>
          </p:nvSpPr>
          <p:spPr bwMode="auto">
            <a:xfrm>
              <a:off x="1136741" y="2889615"/>
              <a:ext cx="3965854" cy="232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963613">
                <a:spcBef>
                  <a:spcPct val="20000"/>
                </a:spcBef>
              </a:pPr>
              <a:r>
                <a:rPr lang="uk-UA" sz="1300" b="1">
                  <a:solidFill>
                    <a:srgbClr val="445469"/>
                  </a:solidFill>
                  <a:latin typeface="Calibri" pitchFamily="34" charset="0"/>
                  <a:ea typeface="微软雅黑" charset="-122"/>
                  <a:sym typeface="Arial" charset="0"/>
                </a:rPr>
                <a:t>Фактична чисельність працюючих державних службовців </a:t>
              </a:r>
            </a:p>
          </p:txBody>
        </p:sp>
      </p:grpSp>
      <p:grpSp>
        <p:nvGrpSpPr>
          <p:cNvPr id="109" name="组合 63"/>
          <p:cNvGrpSpPr>
            <a:grpSpLocks/>
          </p:cNvGrpSpPr>
          <p:nvPr/>
        </p:nvGrpSpPr>
        <p:grpSpPr bwMode="auto">
          <a:xfrm>
            <a:off x="717550" y="992188"/>
            <a:ext cx="8940800" cy="1263650"/>
            <a:chOff x="1102759" y="4261662"/>
            <a:chExt cx="8939048" cy="1293182"/>
          </a:xfrm>
        </p:grpSpPr>
        <p:sp>
          <p:nvSpPr>
            <p:cNvPr id="15416" name="AutoShape 34"/>
            <p:cNvSpPr>
              <a:spLocks/>
            </p:cNvSpPr>
            <p:nvPr/>
          </p:nvSpPr>
          <p:spPr bwMode="auto">
            <a:xfrm>
              <a:off x="4740396" y="4650674"/>
              <a:ext cx="293681" cy="722969"/>
            </a:xfrm>
            <a:custGeom>
              <a:avLst/>
              <a:gdLst>
                <a:gd name="T0" fmla="*/ 1587022399 w 21600"/>
                <a:gd name="T1" fmla="*/ 2147483647 h 21600"/>
                <a:gd name="T2" fmla="*/ 1444826026 w 21600"/>
                <a:gd name="T3" fmla="*/ 2147483647 h 21600"/>
                <a:gd name="T4" fmla="*/ 1113228536 w 21600"/>
                <a:gd name="T5" fmla="*/ 2147483647 h 21600"/>
                <a:gd name="T6" fmla="*/ 781636920 w 21600"/>
                <a:gd name="T7" fmla="*/ 2147483647 h 21600"/>
                <a:gd name="T8" fmla="*/ 663189107 w 21600"/>
                <a:gd name="T9" fmla="*/ 2147483647 h 21600"/>
                <a:gd name="T10" fmla="*/ 781636920 w 21600"/>
                <a:gd name="T11" fmla="*/ 2124142669 h 21600"/>
                <a:gd name="T12" fmla="*/ 1113228536 w 21600"/>
                <a:gd name="T13" fmla="*/ 0 h 21600"/>
                <a:gd name="T14" fmla="*/ 1444826026 w 21600"/>
                <a:gd name="T15" fmla="*/ 2124142669 h 21600"/>
                <a:gd name="T16" fmla="*/ 1587022399 w 21600"/>
                <a:gd name="T17" fmla="*/ 2147483647 h 21600"/>
                <a:gd name="T18" fmla="*/ 2147483647 w 21600"/>
                <a:gd name="T19" fmla="*/ 2147483647 h 21600"/>
                <a:gd name="T20" fmla="*/ 2037067268 w 21600"/>
                <a:gd name="T21" fmla="*/ 2147483647 h 21600"/>
                <a:gd name="T22" fmla="*/ 1823817087 w 21600"/>
                <a:gd name="T23" fmla="*/ 2147483647 h 21600"/>
                <a:gd name="T24" fmla="*/ 1823817087 w 21600"/>
                <a:gd name="T25" fmla="*/ 2147483647 h 21600"/>
                <a:gd name="T26" fmla="*/ 1729119574 w 21600"/>
                <a:gd name="T27" fmla="*/ 2147483647 h 21600"/>
                <a:gd name="T28" fmla="*/ 1729119574 w 21600"/>
                <a:gd name="T29" fmla="*/ 2147483647 h 21600"/>
                <a:gd name="T30" fmla="*/ 1444826026 w 21600"/>
                <a:gd name="T31" fmla="*/ 2147483647 h 21600"/>
                <a:gd name="T32" fmla="*/ 1184277558 w 21600"/>
                <a:gd name="T33" fmla="*/ 2147483647 h 21600"/>
                <a:gd name="T34" fmla="*/ 1184277558 w 21600"/>
                <a:gd name="T35" fmla="*/ 2147483647 h 21600"/>
                <a:gd name="T36" fmla="*/ 1065935035 w 21600"/>
                <a:gd name="T37" fmla="*/ 2147483647 h 21600"/>
                <a:gd name="T38" fmla="*/ 1065935035 w 21600"/>
                <a:gd name="T39" fmla="*/ 2147483647 h 21600"/>
                <a:gd name="T40" fmla="*/ 781636920 w 21600"/>
                <a:gd name="T41" fmla="*/ 2147483647 h 21600"/>
                <a:gd name="T42" fmla="*/ 521092368 w 21600"/>
                <a:gd name="T43" fmla="*/ 2147483647 h 21600"/>
                <a:gd name="T44" fmla="*/ 521092368 w 21600"/>
                <a:gd name="T45" fmla="*/ 2147483647 h 21600"/>
                <a:gd name="T46" fmla="*/ 426395181 w 21600"/>
                <a:gd name="T47" fmla="*/ 2147483647 h 21600"/>
                <a:gd name="T48" fmla="*/ 426395181 w 21600"/>
                <a:gd name="T49" fmla="*/ 2147483647 h 21600"/>
                <a:gd name="T50" fmla="*/ 213145054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568491594 w 21600"/>
                <a:gd name="T57" fmla="*/ 2147483647 h 21600"/>
                <a:gd name="T58" fmla="*/ 1681719912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366" y="2308"/>
                    <a:pt x="6366" y="1754"/>
                  </a:cubicBezTo>
                  <a:cubicBezTo>
                    <a:pt x="6366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417" name="AutoShape 35"/>
            <p:cNvSpPr>
              <a:spLocks/>
            </p:cNvSpPr>
            <p:nvPr/>
          </p:nvSpPr>
          <p:spPr bwMode="auto">
            <a:xfrm>
              <a:off x="2867190" y="4650674"/>
              <a:ext cx="293681" cy="722969"/>
            </a:xfrm>
            <a:custGeom>
              <a:avLst/>
              <a:gdLst>
                <a:gd name="T0" fmla="*/ 1603781789 w 21600"/>
                <a:gd name="T1" fmla="*/ 2147483647 h 21600"/>
                <a:gd name="T2" fmla="*/ 1462270236 w 21600"/>
                <a:gd name="T3" fmla="*/ 2147483647 h 21600"/>
                <a:gd name="T4" fmla="*/ 1132081544 w 21600"/>
                <a:gd name="T5" fmla="*/ 2147483647 h 21600"/>
                <a:gd name="T6" fmla="*/ 801893070 w 21600"/>
                <a:gd name="T7" fmla="*/ 2147483647 h 21600"/>
                <a:gd name="T8" fmla="*/ 660381952 w 21600"/>
                <a:gd name="T9" fmla="*/ 2147483647 h 21600"/>
                <a:gd name="T10" fmla="*/ 801893070 w 21600"/>
                <a:gd name="T11" fmla="*/ 2124142669 h 21600"/>
                <a:gd name="T12" fmla="*/ 1132081544 w 21600"/>
                <a:gd name="T13" fmla="*/ 0 h 21600"/>
                <a:gd name="T14" fmla="*/ 1462270236 w 21600"/>
                <a:gd name="T15" fmla="*/ 2124142669 h 21600"/>
                <a:gd name="T16" fmla="*/ 1603781789 w 21600"/>
                <a:gd name="T17" fmla="*/ 2147483647 h 21600"/>
                <a:gd name="T18" fmla="*/ 2147483647 w 21600"/>
                <a:gd name="T19" fmla="*/ 2147483647 h 21600"/>
                <a:gd name="T20" fmla="*/ 2051900111 w 21600"/>
                <a:gd name="T21" fmla="*/ 2147483647 h 21600"/>
                <a:gd name="T22" fmla="*/ 1839630171 w 21600"/>
                <a:gd name="T23" fmla="*/ 2147483647 h 21600"/>
                <a:gd name="T24" fmla="*/ 1839630171 w 21600"/>
                <a:gd name="T25" fmla="*/ 2147483647 h 21600"/>
                <a:gd name="T26" fmla="*/ 1721706633 w 21600"/>
                <a:gd name="T27" fmla="*/ 2147483647 h 21600"/>
                <a:gd name="T28" fmla="*/ 1721706633 w 21600"/>
                <a:gd name="T29" fmla="*/ 2147483647 h 21600"/>
                <a:gd name="T30" fmla="*/ 1462270236 w 21600"/>
                <a:gd name="T31" fmla="*/ 2147483647 h 21600"/>
                <a:gd name="T32" fmla="*/ 1202834710 w 21600"/>
                <a:gd name="T33" fmla="*/ 2147483647 h 21600"/>
                <a:gd name="T34" fmla="*/ 1202834710 w 21600"/>
                <a:gd name="T35" fmla="*/ 2147483647 h 21600"/>
                <a:gd name="T36" fmla="*/ 1061328379 w 21600"/>
                <a:gd name="T37" fmla="*/ 2147483647 h 21600"/>
                <a:gd name="T38" fmla="*/ 1061328379 w 21600"/>
                <a:gd name="T39" fmla="*/ 2147483647 h 21600"/>
                <a:gd name="T40" fmla="*/ 801893070 w 21600"/>
                <a:gd name="T41" fmla="*/ 2147483647 h 21600"/>
                <a:gd name="T42" fmla="*/ 542457109 w 21600"/>
                <a:gd name="T43" fmla="*/ 2147483647 h 21600"/>
                <a:gd name="T44" fmla="*/ 542457109 w 21600"/>
                <a:gd name="T45" fmla="*/ 2147483647 h 21600"/>
                <a:gd name="T46" fmla="*/ 448113644 w 21600"/>
                <a:gd name="T47" fmla="*/ 2147483647 h 21600"/>
                <a:gd name="T48" fmla="*/ 448113644 w 21600"/>
                <a:gd name="T49" fmla="*/ 2147483647 h 21600"/>
                <a:gd name="T50" fmla="*/ 212264012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589624436 w 21600"/>
                <a:gd name="T57" fmla="*/ 2147483647 h 21600"/>
                <a:gd name="T58" fmla="*/ 1674538436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300" y="1754"/>
                  </a:moveTo>
                  <a:cubicBezTo>
                    <a:pt x="15300" y="2308"/>
                    <a:pt x="14850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675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675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850" y="831"/>
                    <a:pt x="15300" y="1292"/>
                    <a:pt x="15300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750" y="21600"/>
                    <a:pt x="13950" y="21600"/>
                  </a:cubicBezTo>
                  <a:cubicBezTo>
                    <a:pt x="12375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450" y="21600"/>
                    <a:pt x="7650" y="21600"/>
                  </a:cubicBezTo>
                  <a:cubicBezTo>
                    <a:pt x="6075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275" y="6369"/>
                    <a:pt x="4275" y="6369"/>
                    <a:pt x="4275" y="6369"/>
                  </a:cubicBezTo>
                  <a:cubicBezTo>
                    <a:pt x="4275" y="12369"/>
                    <a:pt x="4275" y="12369"/>
                    <a:pt x="4275" y="12369"/>
                  </a:cubicBezTo>
                  <a:cubicBezTo>
                    <a:pt x="4275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2025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800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418" name="AutoShape 36"/>
            <p:cNvSpPr>
              <a:spLocks/>
            </p:cNvSpPr>
            <p:nvPr/>
          </p:nvSpPr>
          <p:spPr bwMode="auto">
            <a:xfrm>
              <a:off x="2247509" y="4650525"/>
              <a:ext cx="292594" cy="723306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0 h 21600"/>
                <a:gd name="T14" fmla="*/ 2147483647 w 21600"/>
                <a:gd name="T15" fmla="*/ 2147483647 h 21600"/>
                <a:gd name="T16" fmla="*/ 2147483647 w 21600"/>
                <a:gd name="T17" fmla="*/ 2147483647 h 21600"/>
                <a:gd name="T18" fmla="*/ 2147483647 w 21600"/>
                <a:gd name="T19" fmla="*/ 2147483647 h 21600"/>
                <a:gd name="T20" fmla="*/ 2147483647 w 21600"/>
                <a:gd name="T21" fmla="*/ 2147483647 h 21600"/>
                <a:gd name="T22" fmla="*/ 2147483647 w 21600"/>
                <a:gd name="T23" fmla="*/ 2147483647 h 21600"/>
                <a:gd name="T24" fmla="*/ 2147483647 w 21600"/>
                <a:gd name="T25" fmla="*/ 2147483647 h 21600"/>
                <a:gd name="T26" fmla="*/ 2147483647 w 21600"/>
                <a:gd name="T27" fmla="*/ 2147483647 h 21600"/>
                <a:gd name="T28" fmla="*/ 2147483647 w 21600"/>
                <a:gd name="T29" fmla="*/ 2147483647 h 21600"/>
                <a:gd name="T30" fmla="*/ 2147483647 w 21600"/>
                <a:gd name="T31" fmla="*/ 2147483647 h 21600"/>
                <a:gd name="T32" fmla="*/ 2147483647 w 21600"/>
                <a:gd name="T33" fmla="*/ 2147483647 h 21600"/>
                <a:gd name="T34" fmla="*/ 2147483647 w 21600"/>
                <a:gd name="T35" fmla="*/ 2147483647 h 21600"/>
                <a:gd name="T36" fmla="*/ 2147483647 w 21600"/>
                <a:gd name="T37" fmla="*/ 2147483647 h 21600"/>
                <a:gd name="T38" fmla="*/ 2147483647 w 21600"/>
                <a:gd name="T39" fmla="*/ 2147483647 h 21600"/>
                <a:gd name="T40" fmla="*/ 2147483647 w 21600"/>
                <a:gd name="T41" fmla="*/ 2147483647 h 21600"/>
                <a:gd name="T42" fmla="*/ 2147483647 w 21600"/>
                <a:gd name="T43" fmla="*/ 2147483647 h 21600"/>
                <a:gd name="T44" fmla="*/ 2147483647 w 21600"/>
                <a:gd name="T45" fmla="*/ 2147483647 h 21600"/>
                <a:gd name="T46" fmla="*/ 2147483647 w 21600"/>
                <a:gd name="T47" fmla="*/ 2147483647 h 21600"/>
                <a:gd name="T48" fmla="*/ 2147483647 w 21600"/>
                <a:gd name="T49" fmla="*/ 2147483647 h 21600"/>
                <a:gd name="T50" fmla="*/ 2147483647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2147483647 w 21600"/>
                <a:gd name="T57" fmla="*/ 2147483647 h 21600"/>
                <a:gd name="T58" fmla="*/ 2147483647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139" y="2308"/>
                    <a:pt x="6139" y="1754"/>
                  </a:cubicBezTo>
                  <a:cubicBezTo>
                    <a:pt x="6139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419" name="AutoShape 37"/>
            <p:cNvSpPr>
              <a:spLocks/>
            </p:cNvSpPr>
            <p:nvPr/>
          </p:nvSpPr>
          <p:spPr bwMode="auto">
            <a:xfrm>
              <a:off x="5365857" y="4650674"/>
              <a:ext cx="295268" cy="722969"/>
            </a:xfrm>
            <a:custGeom>
              <a:avLst/>
              <a:gdLst>
                <a:gd name="T0" fmla="*/ 1624145324 w 21600"/>
                <a:gd name="T1" fmla="*/ 2147483647 h 21600"/>
                <a:gd name="T2" fmla="*/ 1478619809 w 21600"/>
                <a:gd name="T3" fmla="*/ 2147483647 h 21600"/>
                <a:gd name="T4" fmla="*/ 1139265576 w 21600"/>
                <a:gd name="T5" fmla="*/ 2147483647 h 21600"/>
                <a:gd name="T6" fmla="*/ 799916811 w 21600"/>
                <a:gd name="T7" fmla="*/ 2147483647 h 21600"/>
                <a:gd name="T8" fmla="*/ 654498030 w 21600"/>
                <a:gd name="T9" fmla="*/ 2147483647 h 21600"/>
                <a:gd name="T10" fmla="*/ 799916811 w 21600"/>
                <a:gd name="T11" fmla="*/ 2124142669 h 21600"/>
                <a:gd name="T12" fmla="*/ 1139265576 w 21600"/>
                <a:gd name="T13" fmla="*/ 0 h 21600"/>
                <a:gd name="T14" fmla="*/ 1478619809 w 21600"/>
                <a:gd name="T15" fmla="*/ 2124142669 h 21600"/>
                <a:gd name="T16" fmla="*/ 1624145324 w 21600"/>
                <a:gd name="T17" fmla="*/ 2147483647 h 21600"/>
                <a:gd name="T18" fmla="*/ 2147483647 w 21600"/>
                <a:gd name="T19" fmla="*/ 2147483647 h 21600"/>
                <a:gd name="T20" fmla="*/ 2084711183 w 21600"/>
                <a:gd name="T21" fmla="*/ 2147483647 h 21600"/>
                <a:gd name="T22" fmla="*/ 1866477152 w 21600"/>
                <a:gd name="T23" fmla="*/ 2147483647 h 21600"/>
                <a:gd name="T24" fmla="*/ 1866477152 w 21600"/>
                <a:gd name="T25" fmla="*/ 2147483647 h 21600"/>
                <a:gd name="T26" fmla="*/ 1769564105 w 21600"/>
                <a:gd name="T27" fmla="*/ 2147483647 h 21600"/>
                <a:gd name="T28" fmla="*/ 1769564105 w 21600"/>
                <a:gd name="T29" fmla="*/ 2147483647 h 21600"/>
                <a:gd name="T30" fmla="*/ 1478619809 w 21600"/>
                <a:gd name="T31" fmla="*/ 2147483647 h 21600"/>
                <a:gd name="T32" fmla="*/ 1211979341 w 21600"/>
                <a:gd name="T33" fmla="*/ 2147483647 h 21600"/>
                <a:gd name="T34" fmla="*/ 1211979341 w 21600"/>
                <a:gd name="T35" fmla="*/ 2147483647 h 21600"/>
                <a:gd name="T36" fmla="*/ 1066557060 w 21600"/>
                <a:gd name="T37" fmla="*/ 2147483647 h 21600"/>
                <a:gd name="T38" fmla="*/ 1066557060 w 21600"/>
                <a:gd name="T39" fmla="*/ 2147483647 h 21600"/>
                <a:gd name="T40" fmla="*/ 799916811 w 21600"/>
                <a:gd name="T41" fmla="*/ 2147483647 h 21600"/>
                <a:gd name="T42" fmla="*/ 533280717 w 21600"/>
                <a:gd name="T43" fmla="*/ 2147483647 h 21600"/>
                <a:gd name="T44" fmla="*/ 533280717 w 21600"/>
                <a:gd name="T45" fmla="*/ 2147483647 h 21600"/>
                <a:gd name="T46" fmla="*/ 436366468 w 21600"/>
                <a:gd name="T47" fmla="*/ 2147483647 h 21600"/>
                <a:gd name="T48" fmla="*/ 436366468 w 21600"/>
                <a:gd name="T49" fmla="*/ 2147483647 h 21600"/>
                <a:gd name="T50" fmla="*/ 218131945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581789077 w 21600"/>
                <a:gd name="T57" fmla="*/ 2147483647 h 21600"/>
                <a:gd name="T58" fmla="*/ 1721056184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139" y="2308"/>
                    <a:pt x="6139" y="1754"/>
                  </a:cubicBezTo>
                  <a:cubicBezTo>
                    <a:pt x="6139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004" y="12277"/>
                    <a:pt x="10004" y="12277"/>
                    <a:pt x="10004" y="12277"/>
                  </a:cubicBezTo>
                  <a:cubicBezTo>
                    <a:pt x="10004" y="20677"/>
                    <a:pt x="10004" y="20677"/>
                    <a:pt x="10004" y="20677"/>
                  </a:cubicBezTo>
                  <a:cubicBezTo>
                    <a:pt x="10004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420" name="AutoShape 38"/>
            <p:cNvSpPr>
              <a:spLocks/>
            </p:cNvSpPr>
            <p:nvPr/>
          </p:nvSpPr>
          <p:spPr bwMode="auto">
            <a:xfrm>
              <a:off x="3491064" y="4650674"/>
              <a:ext cx="296855" cy="722969"/>
            </a:xfrm>
            <a:custGeom>
              <a:avLst/>
              <a:gdLst>
                <a:gd name="T0" fmla="*/ 1679345070 w 21600"/>
                <a:gd name="T1" fmla="*/ 2147483647 h 21600"/>
                <a:gd name="T2" fmla="*/ 1531166542 w 21600"/>
                <a:gd name="T3" fmla="*/ 2147483647 h 21600"/>
                <a:gd name="T4" fmla="*/ 1185419868 w 21600"/>
                <a:gd name="T5" fmla="*/ 2147483647 h 21600"/>
                <a:gd name="T6" fmla="*/ 839674734 w 21600"/>
                <a:gd name="T7" fmla="*/ 2147483647 h 21600"/>
                <a:gd name="T8" fmla="*/ 691495766 w 21600"/>
                <a:gd name="T9" fmla="*/ 2147483647 h 21600"/>
                <a:gd name="T10" fmla="*/ 839674734 w 21600"/>
                <a:gd name="T11" fmla="*/ 2124142669 h 21600"/>
                <a:gd name="T12" fmla="*/ 1185419868 w 21600"/>
                <a:gd name="T13" fmla="*/ 0 h 21600"/>
                <a:gd name="T14" fmla="*/ 1531166542 w 21600"/>
                <a:gd name="T15" fmla="*/ 2124142669 h 21600"/>
                <a:gd name="T16" fmla="*/ 1679345070 w 21600"/>
                <a:gd name="T17" fmla="*/ 2147483647 h 21600"/>
                <a:gd name="T18" fmla="*/ 2147483647 w 21600"/>
                <a:gd name="T19" fmla="*/ 2147483647 h 21600"/>
                <a:gd name="T20" fmla="*/ 2147483647 w 21600"/>
                <a:gd name="T21" fmla="*/ 2147483647 h 21600"/>
                <a:gd name="T22" fmla="*/ 1926310309 w 21600"/>
                <a:gd name="T23" fmla="*/ 2147483647 h 21600"/>
                <a:gd name="T24" fmla="*/ 1926310309 w 21600"/>
                <a:gd name="T25" fmla="*/ 2147483647 h 21600"/>
                <a:gd name="T26" fmla="*/ 1802827030 w 21600"/>
                <a:gd name="T27" fmla="*/ 2147483647 h 21600"/>
                <a:gd name="T28" fmla="*/ 1802827030 w 21600"/>
                <a:gd name="T29" fmla="*/ 2147483647 h 21600"/>
                <a:gd name="T30" fmla="*/ 1531166542 w 21600"/>
                <a:gd name="T31" fmla="*/ 2147483647 h 21600"/>
                <a:gd name="T32" fmla="*/ 1259509572 w 21600"/>
                <a:gd name="T33" fmla="*/ 2147483647 h 21600"/>
                <a:gd name="T34" fmla="*/ 1259509572 w 21600"/>
                <a:gd name="T35" fmla="*/ 2147483647 h 21600"/>
                <a:gd name="T36" fmla="*/ 1111331044 w 21600"/>
                <a:gd name="T37" fmla="*/ 2147483647 h 21600"/>
                <a:gd name="T38" fmla="*/ 1111331044 w 21600"/>
                <a:gd name="T39" fmla="*/ 2147483647 h 21600"/>
                <a:gd name="T40" fmla="*/ 839674734 w 21600"/>
                <a:gd name="T41" fmla="*/ 2147483647 h 21600"/>
                <a:gd name="T42" fmla="*/ 568013806 w 21600"/>
                <a:gd name="T43" fmla="*/ 2147483647 h 21600"/>
                <a:gd name="T44" fmla="*/ 568013806 w 21600"/>
                <a:gd name="T45" fmla="*/ 2147483647 h 21600"/>
                <a:gd name="T46" fmla="*/ 444531736 w 21600"/>
                <a:gd name="T47" fmla="*/ 2147483647 h 21600"/>
                <a:gd name="T48" fmla="*/ 444531736 w 21600"/>
                <a:gd name="T49" fmla="*/ 2147483647 h 21600"/>
                <a:gd name="T50" fmla="*/ 222268067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617406502 w 21600"/>
                <a:gd name="T57" fmla="*/ 2147483647 h 21600"/>
                <a:gd name="T58" fmla="*/ 1753433894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300" y="1754"/>
                  </a:moveTo>
                  <a:cubicBezTo>
                    <a:pt x="15300" y="2308"/>
                    <a:pt x="14850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675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850" y="831"/>
                    <a:pt x="15300" y="1292"/>
                    <a:pt x="15300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750" y="21600"/>
                    <a:pt x="13950" y="21600"/>
                  </a:cubicBezTo>
                  <a:cubicBezTo>
                    <a:pt x="12375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450" y="21600"/>
                    <a:pt x="7650" y="21600"/>
                  </a:cubicBezTo>
                  <a:cubicBezTo>
                    <a:pt x="6075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2025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800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421" name="AutoShape 39"/>
            <p:cNvSpPr>
              <a:spLocks/>
            </p:cNvSpPr>
            <p:nvPr/>
          </p:nvSpPr>
          <p:spPr bwMode="auto">
            <a:xfrm>
              <a:off x="4114936" y="4650674"/>
              <a:ext cx="295268" cy="722969"/>
            </a:xfrm>
            <a:custGeom>
              <a:avLst/>
              <a:gdLst>
                <a:gd name="T0" fmla="*/ 1624145324 w 21600"/>
                <a:gd name="T1" fmla="*/ 2147483647 h 21600"/>
                <a:gd name="T2" fmla="*/ 1478619809 w 21600"/>
                <a:gd name="T3" fmla="*/ 2147483647 h 21600"/>
                <a:gd name="T4" fmla="*/ 1139265576 w 21600"/>
                <a:gd name="T5" fmla="*/ 2147483647 h 21600"/>
                <a:gd name="T6" fmla="*/ 799916811 w 21600"/>
                <a:gd name="T7" fmla="*/ 2147483647 h 21600"/>
                <a:gd name="T8" fmla="*/ 678699061 w 21600"/>
                <a:gd name="T9" fmla="*/ 2147483647 h 21600"/>
                <a:gd name="T10" fmla="*/ 799916811 w 21600"/>
                <a:gd name="T11" fmla="*/ 2124142669 h 21600"/>
                <a:gd name="T12" fmla="*/ 1139265576 w 21600"/>
                <a:gd name="T13" fmla="*/ 0 h 21600"/>
                <a:gd name="T14" fmla="*/ 1478619809 w 21600"/>
                <a:gd name="T15" fmla="*/ 2124142669 h 21600"/>
                <a:gd name="T16" fmla="*/ 1624145324 w 21600"/>
                <a:gd name="T17" fmla="*/ 2147483647 h 21600"/>
                <a:gd name="T18" fmla="*/ 2147483647 w 21600"/>
                <a:gd name="T19" fmla="*/ 2147483647 h 21600"/>
                <a:gd name="T20" fmla="*/ 2084711183 w 21600"/>
                <a:gd name="T21" fmla="*/ 2147483647 h 21600"/>
                <a:gd name="T22" fmla="*/ 1866477152 w 21600"/>
                <a:gd name="T23" fmla="*/ 2147483647 h 21600"/>
                <a:gd name="T24" fmla="*/ 1866477152 w 21600"/>
                <a:gd name="T25" fmla="*/ 2147483647 h 21600"/>
                <a:gd name="T26" fmla="*/ 1769564105 w 21600"/>
                <a:gd name="T27" fmla="*/ 2147483647 h 21600"/>
                <a:gd name="T28" fmla="*/ 1769564105 w 21600"/>
                <a:gd name="T29" fmla="*/ 2147483647 h 21600"/>
                <a:gd name="T30" fmla="*/ 1502928012 w 21600"/>
                <a:gd name="T31" fmla="*/ 2147483647 h 21600"/>
                <a:gd name="T32" fmla="*/ 1211979341 w 21600"/>
                <a:gd name="T33" fmla="*/ 2147483647 h 21600"/>
                <a:gd name="T34" fmla="*/ 1211979341 w 21600"/>
                <a:gd name="T35" fmla="*/ 2147483647 h 21600"/>
                <a:gd name="T36" fmla="*/ 1090864388 w 21600"/>
                <a:gd name="T37" fmla="*/ 2147483647 h 21600"/>
                <a:gd name="T38" fmla="*/ 1090864388 w 21600"/>
                <a:gd name="T39" fmla="*/ 2147483647 h 21600"/>
                <a:gd name="T40" fmla="*/ 799916811 w 21600"/>
                <a:gd name="T41" fmla="*/ 2147483647 h 21600"/>
                <a:gd name="T42" fmla="*/ 533280717 w 21600"/>
                <a:gd name="T43" fmla="*/ 2147483647 h 21600"/>
                <a:gd name="T44" fmla="*/ 533280717 w 21600"/>
                <a:gd name="T45" fmla="*/ 2147483647 h 21600"/>
                <a:gd name="T46" fmla="*/ 436366468 w 21600"/>
                <a:gd name="T47" fmla="*/ 2147483647 h 21600"/>
                <a:gd name="T48" fmla="*/ 436366468 w 21600"/>
                <a:gd name="T49" fmla="*/ 2147483647 h 21600"/>
                <a:gd name="T50" fmla="*/ 218131945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581789077 w 21600"/>
                <a:gd name="T57" fmla="*/ 2147483647 h 21600"/>
                <a:gd name="T58" fmla="*/ 1721056184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821" y="2677"/>
                    <a:pt x="6366" y="2308"/>
                    <a:pt x="6366" y="1754"/>
                  </a:cubicBezTo>
                  <a:cubicBezTo>
                    <a:pt x="6366" y="1292"/>
                    <a:pt x="6821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422" name="AutoShape 40"/>
            <p:cNvSpPr>
              <a:spLocks/>
            </p:cNvSpPr>
            <p:nvPr/>
          </p:nvSpPr>
          <p:spPr bwMode="auto">
            <a:xfrm>
              <a:off x="5056302" y="4650674"/>
              <a:ext cx="298443" cy="722969"/>
            </a:xfrm>
            <a:custGeom>
              <a:avLst/>
              <a:gdLst>
                <a:gd name="T0" fmla="*/ 1672399246 w 21600"/>
                <a:gd name="T1" fmla="*/ 2147483647 h 21600"/>
                <a:gd name="T2" fmla="*/ 1547591755 w 21600"/>
                <a:gd name="T3" fmla="*/ 2147483647 h 21600"/>
                <a:gd name="T4" fmla="*/ 1198136793 w 21600"/>
                <a:gd name="T5" fmla="*/ 2147483647 h 21600"/>
                <a:gd name="T6" fmla="*/ 848682494 w 21600"/>
                <a:gd name="T7" fmla="*/ 2147483647 h 21600"/>
                <a:gd name="T8" fmla="*/ 698913682 w 21600"/>
                <a:gd name="T9" fmla="*/ 2147483647 h 21600"/>
                <a:gd name="T10" fmla="*/ 848682494 w 21600"/>
                <a:gd name="T11" fmla="*/ 2124142669 h 21600"/>
                <a:gd name="T12" fmla="*/ 1198136793 w 21600"/>
                <a:gd name="T13" fmla="*/ 0 h 21600"/>
                <a:gd name="T14" fmla="*/ 1547591755 w 21600"/>
                <a:gd name="T15" fmla="*/ 2124142669 h 21600"/>
                <a:gd name="T16" fmla="*/ 1672399246 w 21600"/>
                <a:gd name="T17" fmla="*/ 2147483647 h 21600"/>
                <a:gd name="T18" fmla="*/ 2147483647 w 21600"/>
                <a:gd name="T19" fmla="*/ 2147483647 h 21600"/>
                <a:gd name="T20" fmla="*/ 2147483647 w 21600"/>
                <a:gd name="T21" fmla="*/ 2147483647 h 21600"/>
                <a:gd name="T22" fmla="*/ 1922012017 w 21600"/>
                <a:gd name="T23" fmla="*/ 2147483647 h 21600"/>
                <a:gd name="T24" fmla="*/ 1922012017 w 21600"/>
                <a:gd name="T25" fmla="*/ 2147483647 h 21600"/>
                <a:gd name="T26" fmla="*/ 1822167174 w 21600"/>
                <a:gd name="T27" fmla="*/ 2147483647 h 21600"/>
                <a:gd name="T28" fmla="*/ 1822167174 w 21600"/>
                <a:gd name="T29" fmla="*/ 2147483647 h 21600"/>
                <a:gd name="T30" fmla="*/ 1547591755 w 21600"/>
                <a:gd name="T31" fmla="*/ 2147483647 h 21600"/>
                <a:gd name="T32" fmla="*/ 1273020757 w 21600"/>
                <a:gd name="T33" fmla="*/ 2147483647 h 21600"/>
                <a:gd name="T34" fmla="*/ 1273020757 w 21600"/>
                <a:gd name="T35" fmla="*/ 2147483647 h 21600"/>
                <a:gd name="T36" fmla="*/ 1123252829 w 21600"/>
                <a:gd name="T37" fmla="*/ 2147483647 h 21600"/>
                <a:gd name="T38" fmla="*/ 1123252829 w 21600"/>
                <a:gd name="T39" fmla="*/ 2147483647 h 21600"/>
                <a:gd name="T40" fmla="*/ 848682494 w 21600"/>
                <a:gd name="T41" fmla="*/ 2147483647 h 21600"/>
                <a:gd name="T42" fmla="*/ 574107075 w 21600"/>
                <a:gd name="T43" fmla="*/ 2147483647 h 21600"/>
                <a:gd name="T44" fmla="*/ 574107075 w 21600"/>
                <a:gd name="T45" fmla="*/ 2147483647 h 21600"/>
                <a:gd name="T46" fmla="*/ 449300358 w 21600"/>
                <a:gd name="T47" fmla="*/ 2147483647 h 21600"/>
                <a:gd name="T48" fmla="*/ 449300358 w 21600"/>
                <a:gd name="T49" fmla="*/ 2147483647 h 21600"/>
                <a:gd name="T50" fmla="*/ 224652500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624029718 w 21600"/>
                <a:gd name="T57" fmla="*/ 2147483647 h 21600"/>
                <a:gd name="T58" fmla="*/ 1772243647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423" name="AutoShape 41"/>
            <p:cNvSpPr>
              <a:spLocks/>
            </p:cNvSpPr>
            <p:nvPr/>
          </p:nvSpPr>
          <p:spPr bwMode="auto">
            <a:xfrm>
              <a:off x="3184683" y="4650674"/>
              <a:ext cx="292093" cy="722969"/>
            </a:xfrm>
            <a:custGeom>
              <a:avLst/>
              <a:gdLst>
                <a:gd name="T0" fmla="*/ 1560198833 w 21600"/>
                <a:gd name="T1" fmla="*/ 2147483647 h 21600"/>
                <a:gd name="T2" fmla="*/ 1420402741 w 21600"/>
                <a:gd name="T3" fmla="*/ 2147483647 h 21600"/>
                <a:gd name="T4" fmla="*/ 1094414955 w 21600"/>
                <a:gd name="T5" fmla="*/ 2147483647 h 21600"/>
                <a:gd name="T6" fmla="*/ 791774911 w 21600"/>
                <a:gd name="T7" fmla="*/ 2147483647 h 21600"/>
                <a:gd name="T8" fmla="*/ 651979251 w 21600"/>
                <a:gd name="T9" fmla="*/ 2147483647 h 21600"/>
                <a:gd name="T10" fmla="*/ 768422625 w 21600"/>
                <a:gd name="T11" fmla="*/ 2124142669 h 21600"/>
                <a:gd name="T12" fmla="*/ 1094414955 w 21600"/>
                <a:gd name="T13" fmla="*/ 0 h 21600"/>
                <a:gd name="T14" fmla="*/ 1420402741 w 21600"/>
                <a:gd name="T15" fmla="*/ 2124142669 h 21600"/>
                <a:gd name="T16" fmla="*/ 1560198833 w 21600"/>
                <a:gd name="T17" fmla="*/ 2147483647 h 21600"/>
                <a:gd name="T18" fmla="*/ 2147483647 w 21600"/>
                <a:gd name="T19" fmla="*/ 2147483647 h 21600"/>
                <a:gd name="T20" fmla="*/ 2002633022 w 21600"/>
                <a:gd name="T21" fmla="*/ 2147483647 h 21600"/>
                <a:gd name="T22" fmla="*/ 1792990379 w 21600"/>
                <a:gd name="T23" fmla="*/ 2147483647 h 21600"/>
                <a:gd name="T24" fmla="*/ 1792990379 w 21600"/>
                <a:gd name="T25" fmla="*/ 2147483647 h 21600"/>
                <a:gd name="T26" fmla="*/ 1699893666 w 21600"/>
                <a:gd name="T27" fmla="*/ 2147483647 h 21600"/>
                <a:gd name="T28" fmla="*/ 1699893666 w 21600"/>
                <a:gd name="T29" fmla="*/ 2147483647 h 21600"/>
                <a:gd name="T30" fmla="*/ 1443754595 w 21600"/>
                <a:gd name="T31" fmla="*/ 2147483647 h 21600"/>
                <a:gd name="T32" fmla="*/ 1187610330 w 21600"/>
                <a:gd name="T33" fmla="*/ 2147483647 h 21600"/>
                <a:gd name="T34" fmla="*/ 1187610330 w 21600"/>
                <a:gd name="T35" fmla="*/ 2147483647 h 21600"/>
                <a:gd name="T36" fmla="*/ 1047914631 w 21600"/>
                <a:gd name="T37" fmla="*/ 2147483647 h 21600"/>
                <a:gd name="T38" fmla="*/ 1047914631 w 21600"/>
                <a:gd name="T39" fmla="*/ 2147483647 h 21600"/>
                <a:gd name="T40" fmla="*/ 791774911 w 21600"/>
                <a:gd name="T41" fmla="*/ 2147483647 h 21600"/>
                <a:gd name="T42" fmla="*/ 512283553 w 21600"/>
                <a:gd name="T43" fmla="*/ 2147483647 h 21600"/>
                <a:gd name="T44" fmla="*/ 512283553 w 21600"/>
                <a:gd name="T45" fmla="*/ 2147483647 h 21600"/>
                <a:gd name="T46" fmla="*/ 419187597 w 21600"/>
                <a:gd name="T47" fmla="*/ 2147483647 h 21600"/>
                <a:gd name="T48" fmla="*/ 419187597 w 21600"/>
                <a:gd name="T49" fmla="*/ 2147483647 h 21600"/>
                <a:gd name="T50" fmla="*/ 209544035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582131835 w 21600"/>
                <a:gd name="T57" fmla="*/ 2147483647 h 21600"/>
                <a:gd name="T58" fmla="*/ 1653293815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731" y="3138"/>
                  </a:cubicBezTo>
                  <a:cubicBezTo>
                    <a:pt x="6821" y="2677"/>
                    <a:pt x="6366" y="2308"/>
                    <a:pt x="6366" y="1754"/>
                  </a:cubicBezTo>
                  <a:cubicBezTo>
                    <a:pt x="6366" y="1292"/>
                    <a:pt x="6821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596" y="21323"/>
                    <a:pt x="11596" y="20677"/>
                  </a:cubicBezTo>
                  <a:cubicBezTo>
                    <a:pt x="11596" y="12277"/>
                    <a:pt x="11596" y="12277"/>
                    <a:pt x="11596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731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684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424" name="AutoShape 42"/>
            <p:cNvSpPr>
              <a:spLocks/>
            </p:cNvSpPr>
            <p:nvPr/>
          </p:nvSpPr>
          <p:spPr bwMode="auto">
            <a:xfrm>
              <a:off x="2562821" y="4650525"/>
              <a:ext cx="297137" cy="723306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0 h 21600"/>
                <a:gd name="T14" fmla="*/ 2147483647 w 21600"/>
                <a:gd name="T15" fmla="*/ 2147483647 h 21600"/>
                <a:gd name="T16" fmla="*/ 2147483647 w 21600"/>
                <a:gd name="T17" fmla="*/ 2147483647 h 21600"/>
                <a:gd name="T18" fmla="*/ 2147483647 w 21600"/>
                <a:gd name="T19" fmla="*/ 2147483647 h 21600"/>
                <a:gd name="T20" fmla="*/ 2147483647 w 21600"/>
                <a:gd name="T21" fmla="*/ 2147483647 h 21600"/>
                <a:gd name="T22" fmla="*/ 2147483647 w 21600"/>
                <a:gd name="T23" fmla="*/ 2147483647 h 21600"/>
                <a:gd name="T24" fmla="*/ 2147483647 w 21600"/>
                <a:gd name="T25" fmla="*/ 2147483647 h 21600"/>
                <a:gd name="T26" fmla="*/ 2147483647 w 21600"/>
                <a:gd name="T27" fmla="*/ 2147483647 h 21600"/>
                <a:gd name="T28" fmla="*/ 2147483647 w 21600"/>
                <a:gd name="T29" fmla="*/ 2147483647 h 21600"/>
                <a:gd name="T30" fmla="*/ 2147483647 w 21600"/>
                <a:gd name="T31" fmla="*/ 2147483647 h 21600"/>
                <a:gd name="T32" fmla="*/ 2147483647 w 21600"/>
                <a:gd name="T33" fmla="*/ 2147483647 h 21600"/>
                <a:gd name="T34" fmla="*/ 2147483647 w 21600"/>
                <a:gd name="T35" fmla="*/ 2147483647 h 21600"/>
                <a:gd name="T36" fmla="*/ 2147483647 w 21600"/>
                <a:gd name="T37" fmla="*/ 2147483647 h 21600"/>
                <a:gd name="T38" fmla="*/ 2147483647 w 21600"/>
                <a:gd name="T39" fmla="*/ 2147483647 h 21600"/>
                <a:gd name="T40" fmla="*/ 2147483647 w 21600"/>
                <a:gd name="T41" fmla="*/ 2147483647 h 21600"/>
                <a:gd name="T42" fmla="*/ 2147483647 w 21600"/>
                <a:gd name="T43" fmla="*/ 2147483647 h 21600"/>
                <a:gd name="T44" fmla="*/ 2147483647 w 21600"/>
                <a:gd name="T45" fmla="*/ 2147483647 h 21600"/>
                <a:gd name="T46" fmla="*/ 2147483647 w 21600"/>
                <a:gd name="T47" fmla="*/ 2147483647 h 21600"/>
                <a:gd name="T48" fmla="*/ 2147483647 w 21600"/>
                <a:gd name="T49" fmla="*/ 2147483647 h 21600"/>
                <a:gd name="T50" fmla="*/ 2147483647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2147483647 w 21600"/>
                <a:gd name="T57" fmla="*/ 2147483647 h 21600"/>
                <a:gd name="T58" fmla="*/ 2147483647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725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325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725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425" name="AutoShape 43"/>
            <p:cNvSpPr>
              <a:spLocks/>
            </p:cNvSpPr>
            <p:nvPr/>
          </p:nvSpPr>
          <p:spPr bwMode="auto">
            <a:xfrm>
              <a:off x="5680174" y="4650674"/>
              <a:ext cx="296856" cy="722969"/>
            </a:xfrm>
            <a:custGeom>
              <a:avLst/>
              <a:gdLst>
                <a:gd name="T0" fmla="*/ 1644590881 w 21600"/>
                <a:gd name="T1" fmla="*/ 2147483647 h 21600"/>
                <a:gd name="T2" fmla="*/ 1497312536 w 21600"/>
                <a:gd name="T3" fmla="*/ 2147483647 h 21600"/>
                <a:gd name="T4" fmla="*/ 1178215760 w 21600"/>
                <a:gd name="T5" fmla="*/ 2147483647 h 21600"/>
                <a:gd name="T6" fmla="*/ 834570322 w 21600"/>
                <a:gd name="T7" fmla="*/ 2147483647 h 21600"/>
                <a:gd name="T8" fmla="*/ 687291537 w 21600"/>
                <a:gd name="T9" fmla="*/ 2147483647 h 21600"/>
                <a:gd name="T10" fmla="*/ 834570322 w 21600"/>
                <a:gd name="T11" fmla="*/ 2124142669 h 21600"/>
                <a:gd name="T12" fmla="*/ 1178215760 w 21600"/>
                <a:gd name="T13" fmla="*/ 0 h 21600"/>
                <a:gd name="T14" fmla="*/ 1497312536 w 21600"/>
                <a:gd name="T15" fmla="*/ 2124142669 h 21600"/>
                <a:gd name="T16" fmla="*/ 1644590881 w 21600"/>
                <a:gd name="T17" fmla="*/ 2147483647 h 21600"/>
                <a:gd name="T18" fmla="*/ 2147483647 w 21600"/>
                <a:gd name="T19" fmla="*/ 2147483647 h 21600"/>
                <a:gd name="T20" fmla="*/ 2110965561 w 21600"/>
                <a:gd name="T21" fmla="*/ 2147483647 h 21600"/>
                <a:gd name="T22" fmla="*/ 1890052003 w 21600"/>
                <a:gd name="T23" fmla="*/ 2147483647 h 21600"/>
                <a:gd name="T24" fmla="*/ 1890052003 w 21600"/>
                <a:gd name="T25" fmla="*/ 2147483647 h 21600"/>
                <a:gd name="T26" fmla="*/ 1791864827 w 21600"/>
                <a:gd name="T27" fmla="*/ 2147483647 h 21600"/>
                <a:gd name="T28" fmla="*/ 1791864827 w 21600"/>
                <a:gd name="T29" fmla="*/ 2147483647 h 21600"/>
                <a:gd name="T30" fmla="*/ 1521856142 w 21600"/>
                <a:gd name="T31" fmla="*/ 2147483647 h 21600"/>
                <a:gd name="T32" fmla="*/ 1251852734 w 21600"/>
                <a:gd name="T33" fmla="*/ 2147483647 h 21600"/>
                <a:gd name="T34" fmla="*/ 1251852734 w 21600"/>
                <a:gd name="T35" fmla="*/ 2147483647 h 21600"/>
                <a:gd name="T36" fmla="*/ 1104574389 w 21600"/>
                <a:gd name="T37" fmla="*/ 2147483647 h 21600"/>
                <a:gd name="T38" fmla="*/ 1104574389 w 21600"/>
                <a:gd name="T39" fmla="*/ 2147483647 h 21600"/>
                <a:gd name="T40" fmla="*/ 834570322 w 21600"/>
                <a:gd name="T41" fmla="*/ 2147483647 h 21600"/>
                <a:gd name="T42" fmla="*/ 564561196 w 21600"/>
                <a:gd name="T43" fmla="*/ 2147483647 h 21600"/>
                <a:gd name="T44" fmla="*/ 564561196 w 21600"/>
                <a:gd name="T45" fmla="*/ 2147483647 h 21600"/>
                <a:gd name="T46" fmla="*/ 441831405 w 21600"/>
                <a:gd name="T47" fmla="*/ 2147483647 h 21600"/>
                <a:gd name="T48" fmla="*/ 441831405 w 21600"/>
                <a:gd name="T49" fmla="*/ 2147483647 h 21600"/>
                <a:gd name="T50" fmla="*/ 220915702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613654124 w 21600"/>
                <a:gd name="T57" fmla="*/ 2147483647 h 21600"/>
                <a:gd name="T58" fmla="*/ 1742773219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725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325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725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350" y="13200"/>
                  </a:cubicBezTo>
                  <a:cubicBezTo>
                    <a:pt x="18000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426" name="AutoShape 44"/>
            <p:cNvSpPr>
              <a:spLocks/>
            </p:cNvSpPr>
            <p:nvPr/>
          </p:nvSpPr>
          <p:spPr bwMode="auto">
            <a:xfrm>
              <a:off x="3808556" y="4650674"/>
              <a:ext cx="295268" cy="722969"/>
            </a:xfrm>
            <a:custGeom>
              <a:avLst/>
              <a:gdLst>
                <a:gd name="T0" fmla="*/ 1624153198 w 21600"/>
                <a:gd name="T1" fmla="*/ 2147483647 h 21600"/>
                <a:gd name="T2" fmla="*/ 1478623308 w 21600"/>
                <a:gd name="T3" fmla="*/ 2147483647 h 21600"/>
                <a:gd name="T4" fmla="*/ 1139272575 w 21600"/>
                <a:gd name="T5" fmla="*/ 2147483647 h 21600"/>
                <a:gd name="T6" fmla="*/ 799922935 w 21600"/>
                <a:gd name="T7" fmla="*/ 2147483647 h 21600"/>
                <a:gd name="T8" fmla="*/ 678700373 w 21600"/>
                <a:gd name="T9" fmla="*/ 2147483647 h 21600"/>
                <a:gd name="T10" fmla="*/ 799922935 w 21600"/>
                <a:gd name="T11" fmla="*/ 2124142669 h 21600"/>
                <a:gd name="T12" fmla="*/ 1139272575 w 21600"/>
                <a:gd name="T13" fmla="*/ 0 h 21600"/>
                <a:gd name="T14" fmla="*/ 1478623308 w 21600"/>
                <a:gd name="T15" fmla="*/ 2124142669 h 21600"/>
                <a:gd name="T16" fmla="*/ 1624153198 w 21600"/>
                <a:gd name="T17" fmla="*/ 2147483647 h 21600"/>
                <a:gd name="T18" fmla="*/ 2147483647 w 21600"/>
                <a:gd name="T19" fmla="*/ 2147483647 h 21600"/>
                <a:gd name="T20" fmla="*/ 2084721681 w 21600"/>
                <a:gd name="T21" fmla="*/ 2147483647 h 21600"/>
                <a:gd name="T22" fmla="*/ 1866485901 w 21600"/>
                <a:gd name="T23" fmla="*/ 2147483647 h 21600"/>
                <a:gd name="T24" fmla="*/ 1866485901 w 21600"/>
                <a:gd name="T25" fmla="*/ 2147483647 h 21600"/>
                <a:gd name="T26" fmla="*/ 1769571979 w 21600"/>
                <a:gd name="T27" fmla="*/ 2147483647 h 21600"/>
                <a:gd name="T28" fmla="*/ 1769571979 w 21600"/>
                <a:gd name="T29" fmla="*/ 2147483647 h 21600"/>
                <a:gd name="T30" fmla="*/ 1502930636 w 21600"/>
                <a:gd name="T31" fmla="*/ 2147483647 h 21600"/>
                <a:gd name="T32" fmla="*/ 1211981966 w 21600"/>
                <a:gd name="T33" fmla="*/ 2147483647 h 21600"/>
                <a:gd name="T34" fmla="*/ 1211981966 w 21600"/>
                <a:gd name="T35" fmla="*/ 2147483647 h 21600"/>
                <a:gd name="T36" fmla="*/ 1090871387 w 21600"/>
                <a:gd name="T37" fmla="*/ 2147483647 h 21600"/>
                <a:gd name="T38" fmla="*/ 1090871387 w 21600"/>
                <a:gd name="T39" fmla="*/ 2147483647 h 21600"/>
                <a:gd name="T40" fmla="*/ 799922935 w 21600"/>
                <a:gd name="T41" fmla="*/ 2147483647 h 21600"/>
                <a:gd name="T42" fmla="*/ 533282030 w 21600"/>
                <a:gd name="T43" fmla="*/ 2147483647 h 21600"/>
                <a:gd name="T44" fmla="*/ 533282030 w 21600"/>
                <a:gd name="T45" fmla="*/ 2147483647 h 21600"/>
                <a:gd name="T46" fmla="*/ 436367343 w 21600"/>
                <a:gd name="T47" fmla="*/ 2147483647 h 21600"/>
                <a:gd name="T48" fmla="*/ 436367343 w 21600"/>
                <a:gd name="T49" fmla="*/ 2147483647 h 21600"/>
                <a:gd name="T50" fmla="*/ 218132492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605990983 w 21600"/>
                <a:gd name="T57" fmla="*/ 2147483647 h 21600"/>
                <a:gd name="T58" fmla="*/ 1721063183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821" y="2677"/>
                    <a:pt x="6366" y="2308"/>
                    <a:pt x="6366" y="1754"/>
                  </a:cubicBezTo>
                  <a:cubicBezTo>
                    <a:pt x="6366" y="1292"/>
                    <a:pt x="6821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684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427" name="AutoShape 45"/>
            <p:cNvSpPr>
              <a:spLocks/>
            </p:cNvSpPr>
            <p:nvPr/>
          </p:nvSpPr>
          <p:spPr bwMode="auto">
            <a:xfrm>
              <a:off x="4432429" y="4650674"/>
              <a:ext cx="295268" cy="722969"/>
            </a:xfrm>
            <a:custGeom>
              <a:avLst/>
              <a:gdLst>
                <a:gd name="T0" fmla="*/ 1597319252 w 21600"/>
                <a:gd name="T1" fmla="*/ 2147483647 h 21600"/>
                <a:gd name="T2" fmla="*/ 1478116760 w 21600"/>
                <a:gd name="T3" fmla="*/ 2147483647 h 21600"/>
                <a:gd name="T4" fmla="*/ 1144350308 w 21600"/>
                <a:gd name="T5" fmla="*/ 2147483647 h 21600"/>
                <a:gd name="T6" fmla="*/ 810582762 w 21600"/>
                <a:gd name="T7" fmla="*/ 2147483647 h 21600"/>
                <a:gd name="T8" fmla="*/ 667538372 w 21600"/>
                <a:gd name="T9" fmla="*/ 2147483647 h 21600"/>
                <a:gd name="T10" fmla="*/ 810582762 w 21600"/>
                <a:gd name="T11" fmla="*/ 2124142669 h 21600"/>
                <a:gd name="T12" fmla="*/ 1144350308 w 21600"/>
                <a:gd name="T13" fmla="*/ 0 h 21600"/>
                <a:gd name="T14" fmla="*/ 1478116760 w 21600"/>
                <a:gd name="T15" fmla="*/ 2124142669 h 21600"/>
                <a:gd name="T16" fmla="*/ 1597319252 w 21600"/>
                <a:gd name="T17" fmla="*/ 2147483647 h 21600"/>
                <a:gd name="T18" fmla="*/ 2147483647 w 21600"/>
                <a:gd name="T19" fmla="*/ 2147483647 h 21600"/>
                <a:gd name="T20" fmla="*/ 2074135781 w 21600"/>
                <a:gd name="T21" fmla="*/ 2147483647 h 21600"/>
                <a:gd name="T22" fmla="*/ 1859567446 w 21600"/>
                <a:gd name="T23" fmla="*/ 2147483647 h 21600"/>
                <a:gd name="T24" fmla="*/ 1859567446 w 21600"/>
                <a:gd name="T25" fmla="*/ 2147483647 h 21600"/>
                <a:gd name="T26" fmla="*/ 1740363642 w 21600"/>
                <a:gd name="T27" fmla="*/ 2147483647 h 21600"/>
                <a:gd name="T28" fmla="*/ 1740363642 w 21600"/>
                <a:gd name="T29" fmla="*/ 2147483647 h 21600"/>
                <a:gd name="T30" fmla="*/ 1478116760 w 21600"/>
                <a:gd name="T31" fmla="*/ 2147483647 h 21600"/>
                <a:gd name="T32" fmla="*/ 1215869003 w 21600"/>
                <a:gd name="T33" fmla="*/ 2147483647 h 21600"/>
                <a:gd name="T34" fmla="*/ 1215869003 w 21600"/>
                <a:gd name="T35" fmla="*/ 2147483647 h 21600"/>
                <a:gd name="T36" fmla="*/ 1072829863 w 21600"/>
                <a:gd name="T37" fmla="*/ 2147483647 h 21600"/>
                <a:gd name="T38" fmla="*/ 1072829863 w 21600"/>
                <a:gd name="T39" fmla="*/ 2147483647 h 21600"/>
                <a:gd name="T40" fmla="*/ 810582762 w 21600"/>
                <a:gd name="T41" fmla="*/ 2147483647 h 21600"/>
                <a:gd name="T42" fmla="*/ 548335443 w 21600"/>
                <a:gd name="T43" fmla="*/ 2147483647 h 21600"/>
                <a:gd name="T44" fmla="*/ 548335443 w 21600"/>
                <a:gd name="T45" fmla="*/ 2147483647 h 21600"/>
                <a:gd name="T46" fmla="*/ 429132623 w 21600"/>
                <a:gd name="T47" fmla="*/ 2147483647 h 21600"/>
                <a:gd name="T48" fmla="*/ 429132623 w 21600"/>
                <a:gd name="T49" fmla="*/ 2147483647 h 21600"/>
                <a:gd name="T50" fmla="*/ 214564343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596013990 w 21600"/>
                <a:gd name="T57" fmla="*/ 2147483647 h 21600"/>
                <a:gd name="T58" fmla="*/ 1692685095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850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850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428" name="AutoShape 46"/>
            <p:cNvSpPr>
              <a:spLocks/>
            </p:cNvSpPr>
            <p:nvPr/>
          </p:nvSpPr>
          <p:spPr bwMode="auto">
            <a:xfrm>
              <a:off x="6016716" y="4650674"/>
              <a:ext cx="293681" cy="722969"/>
            </a:xfrm>
            <a:custGeom>
              <a:avLst/>
              <a:gdLst>
                <a:gd name="T0" fmla="*/ 1596864843 w 21600"/>
                <a:gd name="T1" fmla="*/ 2147483647 h 21600"/>
                <a:gd name="T2" fmla="*/ 1453783511 w 21600"/>
                <a:gd name="T3" fmla="*/ 2147483647 h 21600"/>
                <a:gd name="T4" fmla="*/ 1120129820 w 21600"/>
                <a:gd name="T5" fmla="*/ 2147483647 h 21600"/>
                <a:gd name="T6" fmla="*/ 786481567 w 21600"/>
                <a:gd name="T7" fmla="*/ 2147483647 h 21600"/>
                <a:gd name="T8" fmla="*/ 667297594 w 21600"/>
                <a:gd name="T9" fmla="*/ 2147483647 h 21600"/>
                <a:gd name="T10" fmla="*/ 786481567 w 21600"/>
                <a:gd name="T11" fmla="*/ 2124142669 h 21600"/>
                <a:gd name="T12" fmla="*/ 1120129820 w 21600"/>
                <a:gd name="T13" fmla="*/ 0 h 21600"/>
                <a:gd name="T14" fmla="*/ 1453783511 w 21600"/>
                <a:gd name="T15" fmla="*/ 2124142669 h 21600"/>
                <a:gd name="T16" fmla="*/ 1596864843 w 21600"/>
                <a:gd name="T17" fmla="*/ 2147483647 h 21600"/>
                <a:gd name="T18" fmla="*/ 2147483647 w 21600"/>
                <a:gd name="T19" fmla="*/ 2147483647 h 21600"/>
                <a:gd name="T20" fmla="*/ 2049696851 w 21600"/>
                <a:gd name="T21" fmla="*/ 2147483647 h 21600"/>
                <a:gd name="T22" fmla="*/ 1835122713 w 21600"/>
                <a:gd name="T23" fmla="*/ 2147483647 h 21600"/>
                <a:gd name="T24" fmla="*/ 1835122713 w 21600"/>
                <a:gd name="T25" fmla="*/ 2147483647 h 21600"/>
                <a:gd name="T26" fmla="*/ 1739841754 w 21600"/>
                <a:gd name="T27" fmla="*/ 2147483647 h 21600"/>
                <a:gd name="T28" fmla="*/ 1739841754 w 21600"/>
                <a:gd name="T29" fmla="*/ 2147483647 h 21600"/>
                <a:gd name="T30" fmla="*/ 1477680869 w 21600"/>
                <a:gd name="T31" fmla="*/ 2147483647 h 21600"/>
                <a:gd name="T32" fmla="*/ 1191623497 w 21600"/>
                <a:gd name="T33" fmla="*/ 2147483647 h 21600"/>
                <a:gd name="T34" fmla="*/ 1191623497 w 21600"/>
                <a:gd name="T35" fmla="*/ 2147483647 h 21600"/>
                <a:gd name="T36" fmla="*/ 1072544813 w 21600"/>
                <a:gd name="T37" fmla="*/ 2147483647 h 21600"/>
                <a:gd name="T38" fmla="*/ 1072544813 w 21600"/>
                <a:gd name="T39" fmla="*/ 2147483647 h 21600"/>
                <a:gd name="T40" fmla="*/ 786481567 w 21600"/>
                <a:gd name="T41" fmla="*/ 2147483647 h 21600"/>
                <a:gd name="T42" fmla="*/ 524320682 w 21600"/>
                <a:gd name="T43" fmla="*/ 2147483647 h 21600"/>
                <a:gd name="T44" fmla="*/ 524320682 w 21600"/>
                <a:gd name="T45" fmla="*/ 2147483647 h 21600"/>
                <a:gd name="T46" fmla="*/ 429039832 w 21600"/>
                <a:gd name="T47" fmla="*/ 2147483647 h 21600"/>
                <a:gd name="T48" fmla="*/ 429039832 w 21600"/>
                <a:gd name="T49" fmla="*/ 2147483647 h 21600"/>
                <a:gd name="T50" fmla="*/ 214464987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572016199 w 21600"/>
                <a:gd name="T57" fmla="*/ 2147483647 h 21600"/>
                <a:gd name="T58" fmla="*/ 1692146237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366" y="2308"/>
                    <a:pt x="6366" y="1754"/>
                  </a:cubicBezTo>
                  <a:cubicBezTo>
                    <a:pt x="6366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429" name="AutoShape 47"/>
            <p:cNvSpPr>
              <a:spLocks/>
            </p:cNvSpPr>
            <p:nvPr/>
          </p:nvSpPr>
          <p:spPr bwMode="auto">
            <a:xfrm>
              <a:off x="6642177" y="4650674"/>
              <a:ext cx="293681" cy="722969"/>
            </a:xfrm>
            <a:custGeom>
              <a:avLst/>
              <a:gdLst>
                <a:gd name="T0" fmla="*/ 1577208672 w 21600"/>
                <a:gd name="T1" fmla="*/ 2147483647 h 21600"/>
                <a:gd name="T2" fmla="*/ 1435888555 w 21600"/>
                <a:gd name="T3" fmla="*/ 2147483647 h 21600"/>
                <a:gd name="T4" fmla="*/ 1106347267 w 21600"/>
                <a:gd name="T5" fmla="*/ 2147483647 h 21600"/>
                <a:gd name="T6" fmla="*/ 776800974 w 21600"/>
                <a:gd name="T7" fmla="*/ 2147483647 h 21600"/>
                <a:gd name="T8" fmla="*/ 635586583 w 21600"/>
                <a:gd name="T9" fmla="*/ 2147483647 h 21600"/>
                <a:gd name="T10" fmla="*/ 776800974 w 21600"/>
                <a:gd name="T11" fmla="*/ 2124142669 h 21600"/>
                <a:gd name="T12" fmla="*/ 1106347267 w 21600"/>
                <a:gd name="T13" fmla="*/ 0 h 21600"/>
                <a:gd name="T14" fmla="*/ 1435888555 w 21600"/>
                <a:gd name="T15" fmla="*/ 2124142669 h 21600"/>
                <a:gd name="T16" fmla="*/ 1577208672 w 21600"/>
                <a:gd name="T17" fmla="*/ 2147483647 h 21600"/>
                <a:gd name="T18" fmla="*/ 2147483647 w 21600"/>
                <a:gd name="T19" fmla="*/ 2147483647 h 21600"/>
                <a:gd name="T20" fmla="*/ 2024467270 w 21600"/>
                <a:gd name="T21" fmla="*/ 2147483647 h 21600"/>
                <a:gd name="T22" fmla="*/ 1812538870 w 21600"/>
                <a:gd name="T23" fmla="*/ 2147483647 h 21600"/>
                <a:gd name="T24" fmla="*/ 1812538870 w 21600"/>
                <a:gd name="T25" fmla="*/ 2147483647 h 21600"/>
                <a:gd name="T26" fmla="*/ 1718427849 w 21600"/>
                <a:gd name="T27" fmla="*/ 2147483647 h 21600"/>
                <a:gd name="T28" fmla="*/ 1718427849 w 21600"/>
                <a:gd name="T29" fmla="*/ 2147483647 h 21600"/>
                <a:gd name="T30" fmla="*/ 1435888555 w 21600"/>
                <a:gd name="T31" fmla="*/ 2147483647 h 21600"/>
                <a:gd name="T32" fmla="*/ 1176956855 w 21600"/>
                <a:gd name="T33" fmla="*/ 2147483647 h 21600"/>
                <a:gd name="T34" fmla="*/ 1176956855 w 21600"/>
                <a:gd name="T35" fmla="*/ 2147483647 h 21600"/>
                <a:gd name="T36" fmla="*/ 1059340050 w 21600"/>
                <a:gd name="T37" fmla="*/ 2147483647 h 21600"/>
                <a:gd name="T38" fmla="*/ 1059340050 w 21600"/>
                <a:gd name="T39" fmla="*/ 2147483647 h 21600"/>
                <a:gd name="T40" fmla="*/ 776800974 w 21600"/>
                <a:gd name="T41" fmla="*/ 2147483647 h 21600"/>
                <a:gd name="T42" fmla="*/ 517868839 w 21600"/>
                <a:gd name="T43" fmla="*/ 2147483647 h 21600"/>
                <a:gd name="T44" fmla="*/ 517868839 w 21600"/>
                <a:gd name="T45" fmla="*/ 2147483647 h 21600"/>
                <a:gd name="T46" fmla="*/ 423757926 w 21600"/>
                <a:gd name="T47" fmla="*/ 2147483647 h 21600"/>
                <a:gd name="T48" fmla="*/ 423757926 w 21600"/>
                <a:gd name="T49" fmla="*/ 2147483647 h 21600"/>
                <a:gd name="T50" fmla="*/ 211828711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564976995 w 21600"/>
                <a:gd name="T57" fmla="*/ 2147483647 h 21600"/>
                <a:gd name="T58" fmla="*/ 1671318823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139" y="2308"/>
                    <a:pt x="6139" y="1754"/>
                  </a:cubicBezTo>
                  <a:cubicBezTo>
                    <a:pt x="6139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430" name="AutoShape 48"/>
            <p:cNvSpPr>
              <a:spLocks/>
            </p:cNvSpPr>
            <p:nvPr/>
          </p:nvSpPr>
          <p:spPr bwMode="auto">
            <a:xfrm>
              <a:off x="6332622" y="4650674"/>
              <a:ext cx="296855" cy="722969"/>
            </a:xfrm>
            <a:custGeom>
              <a:avLst/>
              <a:gdLst>
                <a:gd name="T0" fmla="*/ 1644572147 w 21600"/>
                <a:gd name="T1" fmla="*/ 2147483647 h 21600"/>
                <a:gd name="T2" fmla="*/ 1521843099 w 21600"/>
                <a:gd name="T3" fmla="*/ 2147483647 h 21600"/>
                <a:gd name="T4" fmla="*/ 1178201237 w 21600"/>
                <a:gd name="T5" fmla="*/ 2147483647 h 21600"/>
                <a:gd name="T6" fmla="*/ 834558275 w 21600"/>
                <a:gd name="T7" fmla="*/ 2147483647 h 21600"/>
                <a:gd name="T8" fmla="*/ 687285264 w 21600"/>
                <a:gd name="T9" fmla="*/ 2147483647 h 21600"/>
                <a:gd name="T10" fmla="*/ 834558275 w 21600"/>
                <a:gd name="T11" fmla="*/ 2124142669 h 21600"/>
                <a:gd name="T12" fmla="*/ 1178201237 w 21600"/>
                <a:gd name="T13" fmla="*/ 0 h 21600"/>
                <a:gd name="T14" fmla="*/ 1521843099 w 21600"/>
                <a:gd name="T15" fmla="*/ 2124142669 h 21600"/>
                <a:gd name="T16" fmla="*/ 1644572147 w 21600"/>
                <a:gd name="T17" fmla="*/ 2147483647 h 21600"/>
                <a:gd name="T18" fmla="*/ 2147483647 w 21600"/>
                <a:gd name="T19" fmla="*/ 2147483647 h 21600"/>
                <a:gd name="T20" fmla="*/ 2135487900 w 21600"/>
                <a:gd name="T21" fmla="*/ 2147483647 h 21600"/>
                <a:gd name="T22" fmla="*/ 1914578604 w 21600"/>
                <a:gd name="T23" fmla="*/ 2147483647 h 21600"/>
                <a:gd name="T24" fmla="*/ 1914578604 w 21600"/>
                <a:gd name="T25" fmla="*/ 2147483647 h 21600"/>
                <a:gd name="T26" fmla="*/ 1791845598 w 21600"/>
                <a:gd name="T27" fmla="*/ 2147483647 h 21600"/>
                <a:gd name="T28" fmla="*/ 1791845598 w 21600"/>
                <a:gd name="T29" fmla="*/ 2147483647 h 21600"/>
                <a:gd name="T30" fmla="*/ 1521843099 w 21600"/>
                <a:gd name="T31" fmla="*/ 2147483647 h 21600"/>
                <a:gd name="T32" fmla="*/ 1251837082 w 21600"/>
                <a:gd name="T33" fmla="*/ 2147483647 h 21600"/>
                <a:gd name="T34" fmla="*/ 1251837082 w 21600"/>
                <a:gd name="T35" fmla="*/ 2147483647 h 21600"/>
                <a:gd name="T36" fmla="*/ 1104564511 w 21600"/>
                <a:gd name="T37" fmla="*/ 2147483647 h 21600"/>
                <a:gd name="T38" fmla="*/ 1104564511 w 21600"/>
                <a:gd name="T39" fmla="*/ 2147483647 h 21600"/>
                <a:gd name="T40" fmla="*/ 834558275 w 21600"/>
                <a:gd name="T41" fmla="*/ 2147483647 h 21600"/>
                <a:gd name="T42" fmla="*/ 564556656 w 21600"/>
                <a:gd name="T43" fmla="*/ 2147483647 h 21600"/>
                <a:gd name="T44" fmla="*/ 564556656 w 21600"/>
                <a:gd name="T45" fmla="*/ 2147483647 h 21600"/>
                <a:gd name="T46" fmla="*/ 441827718 w 21600"/>
                <a:gd name="T47" fmla="*/ 2147483647 h 21600"/>
                <a:gd name="T48" fmla="*/ 441827718 w 21600"/>
                <a:gd name="T49" fmla="*/ 2147483647 h 21600"/>
                <a:gd name="T50" fmla="*/ 220913859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613644581 w 21600"/>
                <a:gd name="T57" fmla="*/ 2147483647 h 21600"/>
                <a:gd name="T58" fmla="*/ 1742756793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26" name="AutoShape 55"/>
            <p:cNvSpPr>
              <a:spLocks/>
            </p:cNvSpPr>
            <p:nvPr/>
          </p:nvSpPr>
          <p:spPr bwMode="auto">
            <a:xfrm>
              <a:off x="1122569" y="4682515"/>
              <a:ext cx="872329" cy="872329"/>
            </a:xfrm>
            <a:custGeom>
              <a:avLst/>
              <a:gdLst>
                <a:gd name="T0" fmla="*/ 2147483647 w 19679"/>
                <a:gd name="T1" fmla="*/ 2147483647 h 19679"/>
                <a:gd name="T2" fmla="*/ 2147483647 w 19679"/>
                <a:gd name="T3" fmla="*/ 2147483647 h 19679"/>
                <a:gd name="T4" fmla="*/ 2147483647 w 19679"/>
                <a:gd name="T5" fmla="*/ 2147483647 h 19679"/>
                <a:gd name="T6" fmla="*/ 2147483647 w 19679"/>
                <a:gd name="T7" fmla="*/ 2147483647 h 19679"/>
                <a:gd name="T8" fmla="*/ 2147483647 w 19679"/>
                <a:gd name="T9" fmla="*/ 2147483647 h 19679"/>
                <a:gd name="T10" fmla="*/ 2147483647 w 19679"/>
                <a:gd name="T11" fmla="*/ 2147483647 h 196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679"/>
                <a:gd name="T19" fmla="*/ 0 h 19679"/>
                <a:gd name="T20" fmla="*/ 19679 w 19679"/>
                <a:gd name="T21" fmla="*/ 19679 h 196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  <a:moveTo>
                    <a:pt x="16796" y="2882"/>
                  </a:moveTo>
                </a:path>
              </a:pathLst>
            </a:custGeom>
            <a:ln w="50800">
              <a:noFill/>
              <a:bevel/>
              <a:headEnd/>
              <a:tailEnd/>
            </a:ln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  <p:txBody>
            <a:bodyPr lIns="0" tIns="0" rIns="0" bIns="0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ea typeface="微软雅黑" pitchFamily="34" charset="-122"/>
              </a:endParaRPr>
            </a:p>
          </p:txBody>
        </p:sp>
        <p:sp>
          <p:nvSpPr>
            <p:cNvPr id="15434" name="Rectangle 59"/>
            <p:cNvSpPr>
              <a:spLocks/>
            </p:cNvSpPr>
            <p:nvPr/>
          </p:nvSpPr>
          <p:spPr bwMode="auto">
            <a:xfrm>
              <a:off x="1272598" y="4921690"/>
              <a:ext cx="885091" cy="3634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Bef>
                  <a:spcPts val="675"/>
                </a:spcBef>
              </a:pPr>
              <a:r>
                <a:rPr lang="uk-UA" altLang="zh-CN" sz="1600" b="1" dirty="0">
                  <a:solidFill>
                    <a:srgbClr val="FFFFFF"/>
                  </a:solidFill>
                  <a:latin typeface="Calibri" pitchFamily="34" charset="0"/>
                  <a:ea typeface="微软雅黑" charset="-122"/>
                  <a:cs typeface="Arial" charset="0"/>
                  <a:sym typeface="Arial" charset="0"/>
                </a:rPr>
                <a:t>24 </a:t>
              </a:r>
              <a:r>
                <a:rPr lang="uk-UA" altLang="zh-CN" sz="1600" b="1" dirty="0" smtClean="0">
                  <a:solidFill>
                    <a:srgbClr val="FFFFFF"/>
                  </a:solidFill>
                  <a:latin typeface="Calibri" pitchFamily="34" charset="0"/>
                  <a:ea typeface="微软雅黑" charset="-122"/>
                  <a:cs typeface="Arial" charset="0"/>
                  <a:sym typeface="Arial" charset="0"/>
                </a:rPr>
                <a:t>692</a:t>
              </a:r>
              <a:endParaRPr lang="en-US" altLang="zh-CN" sz="1600" b="1" dirty="0">
                <a:solidFill>
                  <a:srgbClr val="FFFFFF"/>
                </a:solidFill>
                <a:latin typeface="Calibri" pitchFamily="34" charset="0"/>
                <a:ea typeface="微软雅黑" charset="-122"/>
                <a:cs typeface="Arial" charset="0"/>
                <a:sym typeface="Arial" charset="0"/>
              </a:endParaRPr>
            </a:p>
          </p:txBody>
        </p:sp>
        <p:sp>
          <p:nvSpPr>
            <p:cNvPr id="15435" name="TextBox 13"/>
            <p:cNvSpPr txBox="1">
              <a:spLocks noChangeArrowheads="1"/>
            </p:cNvSpPr>
            <p:nvPr/>
          </p:nvSpPr>
          <p:spPr bwMode="auto">
            <a:xfrm>
              <a:off x="7806040" y="4649255"/>
              <a:ext cx="2235767" cy="208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963613">
                <a:spcBef>
                  <a:spcPct val="20000"/>
                </a:spcBef>
              </a:pPr>
              <a:endParaRPr lang="ru-RU" sz="1300" b="1">
                <a:solidFill>
                  <a:srgbClr val="445469"/>
                </a:solidFill>
                <a:latin typeface="Calibri" pitchFamily="34" charset="0"/>
                <a:ea typeface="微软雅黑" charset="-122"/>
                <a:sym typeface="Arial" charset="0"/>
              </a:endParaRPr>
            </a:p>
          </p:txBody>
        </p:sp>
        <p:sp>
          <p:nvSpPr>
            <p:cNvPr id="15436" name="TextBox 13"/>
            <p:cNvSpPr txBox="1">
              <a:spLocks noChangeArrowheads="1"/>
            </p:cNvSpPr>
            <p:nvPr/>
          </p:nvSpPr>
          <p:spPr bwMode="auto">
            <a:xfrm>
              <a:off x="1102759" y="4261662"/>
              <a:ext cx="4577414" cy="220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963613">
                <a:spcBef>
                  <a:spcPct val="20000"/>
                </a:spcBef>
              </a:pPr>
              <a:r>
                <a:rPr lang="uk-UA" altLang="zh-CN" sz="1400" b="1">
                  <a:solidFill>
                    <a:srgbClr val="445469"/>
                  </a:solidFill>
                  <a:latin typeface="Calibri" pitchFamily="34" charset="0"/>
                  <a:ea typeface="微软雅黑" charset="-122"/>
                  <a:sym typeface="Arial" charset="0"/>
                </a:rPr>
                <a:t>Кількість посад державної служби за штатним розписом</a:t>
              </a:r>
              <a:endParaRPr lang="en-US" altLang="zh-CN" sz="1400" b="1">
                <a:solidFill>
                  <a:srgbClr val="445469"/>
                </a:solidFill>
                <a:latin typeface="Calibri" pitchFamily="34" charset="0"/>
                <a:ea typeface="微软雅黑" charset="-122"/>
                <a:sym typeface="Arial" charset="0"/>
              </a:endParaRPr>
            </a:p>
          </p:txBody>
        </p:sp>
      </p:grpSp>
      <p:grpSp>
        <p:nvGrpSpPr>
          <p:cNvPr id="174" name="组合 61"/>
          <p:cNvGrpSpPr>
            <a:grpSpLocks/>
          </p:cNvGrpSpPr>
          <p:nvPr/>
        </p:nvGrpSpPr>
        <p:grpSpPr bwMode="auto">
          <a:xfrm>
            <a:off x="799056" y="5514729"/>
            <a:ext cx="3609975" cy="1095375"/>
            <a:chOff x="51905" y="1291238"/>
            <a:chExt cx="3604640" cy="1139160"/>
          </a:xfrm>
        </p:grpSpPr>
        <p:sp>
          <p:nvSpPr>
            <p:cNvPr id="15408" name="AutoShape 5"/>
            <p:cNvSpPr>
              <a:spLocks/>
            </p:cNvSpPr>
            <p:nvPr/>
          </p:nvSpPr>
          <p:spPr bwMode="auto">
            <a:xfrm>
              <a:off x="1632369" y="1687789"/>
              <a:ext cx="295263" cy="723240"/>
            </a:xfrm>
            <a:custGeom>
              <a:avLst/>
              <a:gdLst>
                <a:gd name="T0" fmla="*/ 1624090701 w 21600"/>
                <a:gd name="T1" fmla="*/ 2147483647 h 21600"/>
                <a:gd name="T2" fmla="*/ 1478570275 w 21600"/>
                <a:gd name="T3" fmla="*/ 2147483647 h 21600"/>
                <a:gd name="T4" fmla="*/ 1139227037 w 21600"/>
                <a:gd name="T5" fmla="*/ 2147483647 h 21600"/>
                <a:gd name="T6" fmla="*/ 799889705 w 21600"/>
                <a:gd name="T7" fmla="*/ 2147483647 h 21600"/>
                <a:gd name="T8" fmla="*/ 654476011 w 21600"/>
                <a:gd name="T9" fmla="*/ 2147483647 h 21600"/>
                <a:gd name="T10" fmla="*/ 799889705 w 21600"/>
                <a:gd name="T11" fmla="*/ 2131097677 h 21600"/>
                <a:gd name="T12" fmla="*/ 1139227037 w 21600"/>
                <a:gd name="T13" fmla="*/ 0 h 21600"/>
                <a:gd name="T14" fmla="*/ 1478570275 w 21600"/>
                <a:gd name="T15" fmla="*/ 2131097677 h 21600"/>
                <a:gd name="T16" fmla="*/ 1624090701 w 21600"/>
                <a:gd name="T17" fmla="*/ 2147483647 h 21600"/>
                <a:gd name="T18" fmla="*/ 2147483647 w 21600"/>
                <a:gd name="T19" fmla="*/ 2147483647 h 21600"/>
                <a:gd name="T20" fmla="*/ 2084640887 w 21600"/>
                <a:gd name="T21" fmla="*/ 2147483647 h 21600"/>
                <a:gd name="T22" fmla="*/ 1866414051 w 21600"/>
                <a:gd name="T23" fmla="*/ 2147483647 h 21600"/>
                <a:gd name="T24" fmla="*/ 1866414051 w 21600"/>
                <a:gd name="T25" fmla="*/ 2147483647 h 21600"/>
                <a:gd name="T26" fmla="*/ 1769504395 w 21600"/>
                <a:gd name="T27" fmla="*/ 2147483647 h 21600"/>
                <a:gd name="T28" fmla="*/ 1769504395 w 21600"/>
                <a:gd name="T29" fmla="*/ 2147483647 h 21600"/>
                <a:gd name="T30" fmla="*/ 1478570275 w 21600"/>
                <a:gd name="T31" fmla="*/ 2147483647 h 21600"/>
                <a:gd name="T32" fmla="*/ 1211938696 w 21600"/>
                <a:gd name="T33" fmla="*/ 2147483647 h 21600"/>
                <a:gd name="T34" fmla="*/ 1211938696 w 21600"/>
                <a:gd name="T35" fmla="*/ 2147483647 h 21600"/>
                <a:gd name="T36" fmla="*/ 1066520628 w 21600"/>
                <a:gd name="T37" fmla="*/ 2147483647 h 21600"/>
                <a:gd name="T38" fmla="*/ 1066520628 w 21600"/>
                <a:gd name="T39" fmla="*/ 2147483647 h 21600"/>
                <a:gd name="T40" fmla="*/ 799889705 w 21600"/>
                <a:gd name="T41" fmla="*/ 2147483647 h 21600"/>
                <a:gd name="T42" fmla="*/ 533262938 w 21600"/>
                <a:gd name="T43" fmla="*/ 2147483647 h 21600"/>
                <a:gd name="T44" fmla="*/ 533262938 w 21600"/>
                <a:gd name="T45" fmla="*/ 2147483647 h 21600"/>
                <a:gd name="T46" fmla="*/ 436351861 w 21600"/>
                <a:gd name="T47" fmla="*/ 2147483647 h 21600"/>
                <a:gd name="T48" fmla="*/ 436351861 w 21600"/>
                <a:gd name="T49" fmla="*/ 2147483647 h 21600"/>
                <a:gd name="T50" fmla="*/ 218124533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581769601 w 21600"/>
                <a:gd name="T57" fmla="*/ 2147483647 h 21600"/>
                <a:gd name="T58" fmla="*/ 1720997295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139" y="2308"/>
                    <a:pt x="6139" y="1754"/>
                  </a:cubicBezTo>
                  <a:cubicBezTo>
                    <a:pt x="6139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004" y="12277"/>
                    <a:pt x="10004" y="12277"/>
                    <a:pt x="10004" y="12277"/>
                  </a:cubicBezTo>
                  <a:cubicBezTo>
                    <a:pt x="10004" y="20677"/>
                    <a:pt x="10004" y="20677"/>
                    <a:pt x="10004" y="20677"/>
                  </a:cubicBezTo>
                  <a:cubicBezTo>
                    <a:pt x="10004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409" name="AutoShape 8"/>
            <p:cNvSpPr>
              <a:spLocks/>
            </p:cNvSpPr>
            <p:nvPr/>
          </p:nvSpPr>
          <p:spPr bwMode="auto">
            <a:xfrm>
              <a:off x="1272681" y="1698563"/>
              <a:ext cx="298438" cy="723240"/>
            </a:xfrm>
            <a:custGeom>
              <a:avLst/>
              <a:gdLst>
                <a:gd name="T0" fmla="*/ 1672342931 w 21600"/>
                <a:gd name="T1" fmla="*/ 2147483647 h 21600"/>
                <a:gd name="T2" fmla="*/ 1547540183 w 21600"/>
                <a:gd name="T3" fmla="*/ 2147483647 h 21600"/>
                <a:gd name="T4" fmla="*/ 1198096382 w 21600"/>
                <a:gd name="T5" fmla="*/ 2147483647 h 21600"/>
                <a:gd name="T6" fmla="*/ 848654128 w 21600"/>
                <a:gd name="T7" fmla="*/ 2147483647 h 21600"/>
                <a:gd name="T8" fmla="*/ 698890477 w 21600"/>
                <a:gd name="T9" fmla="*/ 2147483647 h 21600"/>
                <a:gd name="T10" fmla="*/ 848654128 w 21600"/>
                <a:gd name="T11" fmla="*/ 2131097677 h 21600"/>
                <a:gd name="T12" fmla="*/ 1198096382 w 21600"/>
                <a:gd name="T13" fmla="*/ 0 h 21600"/>
                <a:gd name="T14" fmla="*/ 1547540183 w 21600"/>
                <a:gd name="T15" fmla="*/ 2131097677 h 21600"/>
                <a:gd name="T16" fmla="*/ 1672342931 w 21600"/>
                <a:gd name="T17" fmla="*/ 2147483647 h 21600"/>
                <a:gd name="T18" fmla="*/ 2147483647 w 21600"/>
                <a:gd name="T19" fmla="*/ 2147483647 h 21600"/>
                <a:gd name="T20" fmla="*/ 2147483647 w 21600"/>
                <a:gd name="T21" fmla="*/ 2147483647 h 21600"/>
                <a:gd name="T22" fmla="*/ 1921946215 w 21600"/>
                <a:gd name="T23" fmla="*/ 2147483647 h 21600"/>
                <a:gd name="T24" fmla="*/ 1921946215 w 21600"/>
                <a:gd name="T25" fmla="*/ 2147483647 h 21600"/>
                <a:gd name="T26" fmla="*/ 1822105697 w 21600"/>
                <a:gd name="T27" fmla="*/ 2147483647 h 21600"/>
                <a:gd name="T28" fmla="*/ 1822105697 w 21600"/>
                <a:gd name="T29" fmla="*/ 2147483647 h 21600"/>
                <a:gd name="T30" fmla="*/ 1547540183 w 21600"/>
                <a:gd name="T31" fmla="*/ 2147483647 h 21600"/>
                <a:gd name="T32" fmla="*/ 1272978207 w 21600"/>
                <a:gd name="T33" fmla="*/ 2147483647 h 21600"/>
                <a:gd name="T34" fmla="*/ 1272978207 w 21600"/>
                <a:gd name="T35" fmla="*/ 2147483647 h 21600"/>
                <a:gd name="T36" fmla="*/ 1123215441 w 21600"/>
                <a:gd name="T37" fmla="*/ 2147483647 h 21600"/>
                <a:gd name="T38" fmla="*/ 1123215441 w 21600"/>
                <a:gd name="T39" fmla="*/ 2147483647 h 21600"/>
                <a:gd name="T40" fmla="*/ 848654128 w 21600"/>
                <a:gd name="T41" fmla="*/ 2147483647 h 21600"/>
                <a:gd name="T42" fmla="*/ 574088172 w 21600"/>
                <a:gd name="T43" fmla="*/ 2147483647 h 21600"/>
                <a:gd name="T44" fmla="*/ 574088172 w 21600"/>
                <a:gd name="T45" fmla="*/ 2147483647 h 21600"/>
                <a:gd name="T46" fmla="*/ 449285314 w 21600"/>
                <a:gd name="T47" fmla="*/ 2147483647 h 21600"/>
                <a:gd name="T48" fmla="*/ 449285314 w 21600"/>
                <a:gd name="T49" fmla="*/ 2147483647 h 21600"/>
                <a:gd name="T50" fmla="*/ 224644978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624009094 w 21600"/>
                <a:gd name="T57" fmla="*/ 2147483647 h 21600"/>
                <a:gd name="T58" fmla="*/ 1772183891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410" name="AutoShape 11"/>
            <p:cNvSpPr>
              <a:spLocks/>
            </p:cNvSpPr>
            <p:nvPr/>
          </p:nvSpPr>
          <p:spPr bwMode="auto">
            <a:xfrm>
              <a:off x="1983548" y="1687789"/>
              <a:ext cx="296851" cy="723240"/>
            </a:xfrm>
            <a:custGeom>
              <a:avLst/>
              <a:gdLst>
                <a:gd name="T0" fmla="*/ 1644535035 w 21600"/>
                <a:gd name="T1" fmla="*/ 2147483647 h 21600"/>
                <a:gd name="T2" fmla="*/ 1497262689 w 21600"/>
                <a:gd name="T3" fmla="*/ 2147483647 h 21600"/>
                <a:gd name="T4" fmla="*/ 1178176565 w 21600"/>
                <a:gd name="T5" fmla="*/ 2147483647 h 21600"/>
                <a:gd name="T6" fmla="*/ 834542192 w 21600"/>
                <a:gd name="T7" fmla="*/ 2147483647 h 21600"/>
                <a:gd name="T8" fmla="*/ 687268527 w 21600"/>
                <a:gd name="T9" fmla="*/ 2147483647 h 21600"/>
                <a:gd name="T10" fmla="*/ 834542192 w 21600"/>
                <a:gd name="T11" fmla="*/ 2131097677 h 21600"/>
                <a:gd name="T12" fmla="*/ 1178176565 w 21600"/>
                <a:gd name="T13" fmla="*/ 0 h 21600"/>
                <a:gd name="T14" fmla="*/ 1497262689 w 21600"/>
                <a:gd name="T15" fmla="*/ 2131097677 h 21600"/>
                <a:gd name="T16" fmla="*/ 1644535035 w 21600"/>
                <a:gd name="T17" fmla="*/ 2147483647 h 21600"/>
                <a:gd name="T18" fmla="*/ 2147483647 w 21600"/>
                <a:gd name="T19" fmla="*/ 2147483647 h 21600"/>
                <a:gd name="T20" fmla="*/ 2110894823 w 21600"/>
                <a:gd name="T21" fmla="*/ 2147483647 h 21600"/>
                <a:gd name="T22" fmla="*/ 1889988504 w 21600"/>
                <a:gd name="T23" fmla="*/ 2147483647 h 21600"/>
                <a:gd name="T24" fmla="*/ 1889988504 w 21600"/>
                <a:gd name="T25" fmla="*/ 2147483647 h 21600"/>
                <a:gd name="T26" fmla="*/ 1791804742 w 21600"/>
                <a:gd name="T27" fmla="*/ 2147483647 h 21600"/>
                <a:gd name="T28" fmla="*/ 1791804742 w 21600"/>
                <a:gd name="T29" fmla="*/ 2147483647 h 21600"/>
                <a:gd name="T30" fmla="*/ 1521805002 w 21600"/>
                <a:gd name="T31" fmla="*/ 2147483647 h 21600"/>
                <a:gd name="T32" fmla="*/ 1251810539 w 21600"/>
                <a:gd name="T33" fmla="*/ 2147483647 h 21600"/>
                <a:gd name="T34" fmla="*/ 1251810539 w 21600"/>
                <a:gd name="T35" fmla="*/ 2147483647 h 21600"/>
                <a:gd name="T36" fmla="*/ 1104537314 w 21600"/>
                <a:gd name="T37" fmla="*/ 2147483647 h 21600"/>
                <a:gd name="T38" fmla="*/ 1104537314 w 21600"/>
                <a:gd name="T39" fmla="*/ 2147483647 h 21600"/>
                <a:gd name="T40" fmla="*/ 834542192 w 21600"/>
                <a:gd name="T41" fmla="*/ 2147483647 h 21600"/>
                <a:gd name="T42" fmla="*/ 564542452 w 21600"/>
                <a:gd name="T43" fmla="*/ 2147483647 h 21600"/>
                <a:gd name="T44" fmla="*/ 564542452 w 21600"/>
                <a:gd name="T45" fmla="*/ 2147483647 h 21600"/>
                <a:gd name="T46" fmla="*/ 441816487 w 21600"/>
                <a:gd name="T47" fmla="*/ 2147483647 h 21600"/>
                <a:gd name="T48" fmla="*/ 441816487 w 21600"/>
                <a:gd name="T49" fmla="*/ 2147483647 h 21600"/>
                <a:gd name="T50" fmla="*/ 220908243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613633674 w 21600"/>
                <a:gd name="T57" fmla="*/ 2147483647 h 21600"/>
                <a:gd name="T58" fmla="*/ 1742713960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725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325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725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350" y="13200"/>
                  </a:cubicBezTo>
                  <a:cubicBezTo>
                    <a:pt x="18000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411" name="AutoShape 14"/>
            <p:cNvSpPr>
              <a:spLocks/>
            </p:cNvSpPr>
            <p:nvPr/>
          </p:nvSpPr>
          <p:spPr bwMode="auto">
            <a:xfrm>
              <a:off x="2344107" y="1687789"/>
              <a:ext cx="295263" cy="723240"/>
            </a:xfrm>
            <a:custGeom>
              <a:avLst/>
              <a:gdLst>
                <a:gd name="T0" fmla="*/ 1614114752 w 21600"/>
                <a:gd name="T1" fmla="*/ 2147483647 h 21600"/>
                <a:gd name="T2" fmla="*/ 1469487551 w 21600"/>
                <a:gd name="T3" fmla="*/ 2147483647 h 21600"/>
                <a:gd name="T4" fmla="*/ 1132230838 w 21600"/>
                <a:gd name="T5" fmla="*/ 2147483647 h 21600"/>
                <a:gd name="T6" fmla="*/ 794977405 w 21600"/>
                <a:gd name="T7" fmla="*/ 2147483647 h 21600"/>
                <a:gd name="T8" fmla="*/ 674505771 w 21600"/>
                <a:gd name="T9" fmla="*/ 2147483647 h 21600"/>
                <a:gd name="T10" fmla="*/ 794977405 w 21600"/>
                <a:gd name="T11" fmla="*/ 2131097677 h 21600"/>
                <a:gd name="T12" fmla="*/ 1132230838 w 21600"/>
                <a:gd name="T13" fmla="*/ 0 h 21600"/>
                <a:gd name="T14" fmla="*/ 1469487551 w 21600"/>
                <a:gd name="T15" fmla="*/ 2131097677 h 21600"/>
                <a:gd name="T16" fmla="*/ 1614114752 w 21600"/>
                <a:gd name="T17" fmla="*/ 2147483647 h 21600"/>
                <a:gd name="T18" fmla="*/ 2147483647 w 21600"/>
                <a:gd name="T19" fmla="*/ 2147483647 h 21600"/>
                <a:gd name="T20" fmla="*/ 2071840037 w 21600"/>
                <a:gd name="T21" fmla="*/ 2147483647 h 21600"/>
                <a:gd name="T22" fmla="*/ 1854948227 w 21600"/>
                <a:gd name="T23" fmla="*/ 2147483647 h 21600"/>
                <a:gd name="T24" fmla="*/ 1854948227 w 21600"/>
                <a:gd name="T25" fmla="*/ 2147483647 h 21600"/>
                <a:gd name="T26" fmla="*/ 1758636971 w 21600"/>
                <a:gd name="T27" fmla="*/ 2147483647 h 21600"/>
                <a:gd name="T28" fmla="*/ 1758636971 w 21600"/>
                <a:gd name="T29" fmla="*/ 2147483647 h 21600"/>
                <a:gd name="T30" fmla="*/ 1493643992 w 21600"/>
                <a:gd name="T31" fmla="*/ 2147483647 h 21600"/>
                <a:gd name="T32" fmla="*/ 1204495447 w 21600"/>
                <a:gd name="T33" fmla="*/ 2147483647 h 21600"/>
                <a:gd name="T34" fmla="*/ 1204495447 w 21600"/>
                <a:gd name="T35" fmla="*/ 2147483647 h 21600"/>
                <a:gd name="T36" fmla="*/ 1084131419 w 21600"/>
                <a:gd name="T37" fmla="*/ 2147483647 h 21600"/>
                <a:gd name="T38" fmla="*/ 1084131419 w 21600"/>
                <a:gd name="T39" fmla="*/ 2147483647 h 21600"/>
                <a:gd name="T40" fmla="*/ 794977405 w 21600"/>
                <a:gd name="T41" fmla="*/ 2147483647 h 21600"/>
                <a:gd name="T42" fmla="*/ 529984864 w 21600"/>
                <a:gd name="T43" fmla="*/ 2147483647 h 21600"/>
                <a:gd name="T44" fmla="*/ 529984864 w 21600"/>
                <a:gd name="T45" fmla="*/ 2147483647 h 21600"/>
                <a:gd name="T46" fmla="*/ 433674373 w 21600"/>
                <a:gd name="T47" fmla="*/ 2147483647 h 21600"/>
                <a:gd name="T48" fmla="*/ 433674373 w 21600"/>
                <a:gd name="T49" fmla="*/ 2147483647 h 21600"/>
                <a:gd name="T50" fmla="*/ 216781743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578195389 w 21600"/>
                <a:gd name="T57" fmla="*/ 2147483647 h 21600"/>
                <a:gd name="T58" fmla="*/ 1710425571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366" y="2308"/>
                    <a:pt x="6366" y="1754"/>
                  </a:cubicBezTo>
                  <a:cubicBezTo>
                    <a:pt x="6366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412" name="AutoShape 15"/>
            <p:cNvSpPr>
              <a:spLocks/>
            </p:cNvSpPr>
            <p:nvPr/>
          </p:nvSpPr>
          <p:spPr bwMode="auto">
            <a:xfrm>
              <a:off x="3024280" y="1698562"/>
              <a:ext cx="293676" cy="723240"/>
            </a:xfrm>
            <a:custGeom>
              <a:avLst/>
              <a:gdLst>
                <a:gd name="T0" fmla="*/ 1577154845 w 21600"/>
                <a:gd name="T1" fmla="*/ 2147483647 h 21600"/>
                <a:gd name="T2" fmla="*/ 1435839745 w 21600"/>
                <a:gd name="T3" fmla="*/ 2147483647 h 21600"/>
                <a:gd name="T4" fmla="*/ 1106309287 w 21600"/>
                <a:gd name="T5" fmla="*/ 2147483647 h 21600"/>
                <a:gd name="T6" fmla="*/ 776774262 w 21600"/>
                <a:gd name="T7" fmla="*/ 2147483647 h 21600"/>
                <a:gd name="T8" fmla="*/ 635564885 w 21600"/>
                <a:gd name="T9" fmla="*/ 2147483647 h 21600"/>
                <a:gd name="T10" fmla="*/ 776774262 w 21600"/>
                <a:gd name="T11" fmla="*/ 2131097677 h 21600"/>
                <a:gd name="T12" fmla="*/ 1106309287 w 21600"/>
                <a:gd name="T13" fmla="*/ 0 h 21600"/>
                <a:gd name="T14" fmla="*/ 1435839745 w 21600"/>
                <a:gd name="T15" fmla="*/ 2131097677 h 21600"/>
                <a:gd name="T16" fmla="*/ 1577154845 w 21600"/>
                <a:gd name="T17" fmla="*/ 2147483647 h 21600"/>
                <a:gd name="T18" fmla="*/ 2147483647 w 21600"/>
                <a:gd name="T19" fmla="*/ 2147483647 h 21600"/>
                <a:gd name="T20" fmla="*/ 2024397996 w 21600"/>
                <a:gd name="T21" fmla="*/ 2147483647 h 21600"/>
                <a:gd name="T22" fmla="*/ 1812477556 w 21600"/>
                <a:gd name="T23" fmla="*/ 2147483647 h 21600"/>
                <a:gd name="T24" fmla="*/ 1812477556 w 21600"/>
                <a:gd name="T25" fmla="*/ 2147483647 h 21600"/>
                <a:gd name="T26" fmla="*/ 1718369007 w 21600"/>
                <a:gd name="T27" fmla="*/ 2147483647 h 21600"/>
                <a:gd name="T28" fmla="*/ 1718369007 w 21600"/>
                <a:gd name="T29" fmla="*/ 2147483647 h 21600"/>
                <a:gd name="T30" fmla="*/ 1435839745 w 21600"/>
                <a:gd name="T31" fmla="*/ 2147483647 h 21600"/>
                <a:gd name="T32" fmla="*/ 1176916804 w 21600"/>
                <a:gd name="T33" fmla="*/ 2147483647 h 21600"/>
                <a:gd name="T34" fmla="*/ 1176916804 w 21600"/>
                <a:gd name="T35" fmla="*/ 2147483647 h 21600"/>
                <a:gd name="T36" fmla="*/ 1059303741 w 21600"/>
                <a:gd name="T37" fmla="*/ 2147483647 h 21600"/>
                <a:gd name="T38" fmla="*/ 1059303741 w 21600"/>
                <a:gd name="T39" fmla="*/ 2147483647 h 21600"/>
                <a:gd name="T40" fmla="*/ 776774262 w 21600"/>
                <a:gd name="T41" fmla="*/ 2147483647 h 21600"/>
                <a:gd name="T42" fmla="*/ 517851321 w 21600"/>
                <a:gd name="T43" fmla="*/ 2147483647 h 21600"/>
                <a:gd name="T44" fmla="*/ 517851321 w 21600"/>
                <a:gd name="T45" fmla="*/ 2147483647 h 21600"/>
                <a:gd name="T46" fmla="*/ 423743533 w 21600"/>
                <a:gd name="T47" fmla="*/ 2147483647 h 21600"/>
                <a:gd name="T48" fmla="*/ 423743533 w 21600"/>
                <a:gd name="T49" fmla="*/ 2147483647 h 21600"/>
                <a:gd name="T50" fmla="*/ 211821407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564957804 w 21600"/>
                <a:gd name="T57" fmla="*/ 2147483647 h 21600"/>
                <a:gd name="T58" fmla="*/ 1671262523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139" y="2308"/>
                    <a:pt x="6139" y="1754"/>
                  </a:cubicBezTo>
                  <a:cubicBezTo>
                    <a:pt x="6139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413" name="AutoShape 16"/>
            <p:cNvSpPr>
              <a:spLocks/>
            </p:cNvSpPr>
            <p:nvPr/>
          </p:nvSpPr>
          <p:spPr bwMode="auto">
            <a:xfrm>
              <a:off x="2679547" y="1687789"/>
              <a:ext cx="296850" cy="723240"/>
            </a:xfrm>
            <a:custGeom>
              <a:avLst/>
              <a:gdLst>
                <a:gd name="T0" fmla="*/ 1644516301 w 21600"/>
                <a:gd name="T1" fmla="*/ 2147483647 h 21600"/>
                <a:gd name="T2" fmla="*/ 1521791959 w 21600"/>
                <a:gd name="T3" fmla="*/ 2147483647 h 21600"/>
                <a:gd name="T4" fmla="*/ 1178161162 w 21600"/>
                <a:gd name="T5" fmla="*/ 2147483647 h 21600"/>
                <a:gd name="T6" fmla="*/ 834530145 w 21600"/>
                <a:gd name="T7" fmla="*/ 2147483647 h 21600"/>
                <a:gd name="T8" fmla="*/ 687262254 w 21600"/>
                <a:gd name="T9" fmla="*/ 2147483647 h 21600"/>
                <a:gd name="T10" fmla="*/ 834530145 w 21600"/>
                <a:gd name="T11" fmla="*/ 2131097677 h 21600"/>
                <a:gd name="T12" fmla="*/ 1178161162 w 21600"/>
                <a:gd name="T13" fmla="*/ 0 h 21600"/>
                <a:gd name="T14" fmla="*/ 1521791959 w 21600"/>
                <a:gd name="T15" fmla="*/ 2131097677 h 21600"/>
                <a:gd name="T16" fmla="*/ 1644516301 w 21600"/>
                <a:gd name="T17" fmla="*/ 2147483647 h 21600"/>
                <a:gd name="T18" fmla="*/ 2147483647 w 21600"/>
                <a:gd name="T19" fmla="*/ 2147483647 h 21600"/>
                <a:gd name="T20" fmla="*/ 2135416749 w 21600"/>
                <a:gd name="T21" fmla="*/ 2147483647 h 21600"/>
                <a:gd name="T22" fmla="*/ 1914512933 w 21600"/>
                <a:gd name="T23" fmla="*/ 2147483647 h 21600"/>
                <a:gd name="T24" fmla="*/ 1914512933 w 21600"/>
                <a:gd name="T25" fmla="*/ 2147483647 h 21600"/>
                <a:gd name="T26" fmla="*/ 1791784633 w 21600"/>
                <a:gd name="T27" fmla="*/ 2147483647 h 21600"/>
                <a:gd name="T28" fmla="*/ 1791784633 w 21600"/>
                <a:gd name="T29" fmla="*/ 2147483647 h 21600"/>
                <a:gd name="T30" fmla="*/ 1521791959 w 21600"/>
                <a:gd name="T31" fmla="*/ 2147483647 h 21600"/>
                <a:gd name="T32" fmla="*/ 1251794888 w 21600"/>
                <a:gd name="T33" fmla="*/ 2147483647 h 21600"/>
                <a:gd name="T34" fmla="*/ 1251794888 w 21600"/>
                <a:gd name="T35" fmla="*/ 2147483647 h 21600"/>
                <a:gd name="T36" fmla="*/ 1104527436 w 21600"/>
                <a:gd name="T37" fmla="*/ 2147483647 h 21600"/>
                <a:gd name="T38" fmla="*/ 1104527436 w 21600"/>
                <a:gd name="T39" fmla="*/ 2147483647 h 21600"/>
                <a:gd name="T40" fmla="*/ 834530145 w 21600"/>
                <a:gd name="T41" fmla="*/ 2147483647 h 21600"/>
                <a:gd name="T42" fmla="*/ 564537472 w 21600"/>
                <a:gd name="T43" fmla="*/ 2147483647 h 21600"/>
                <a:gd name="T44" fmla="*/ 564537472 w 21600"/>
                <a:gd name="T45" fmla="*/ 2147483647 h 21600"/>
                <a:gd name="T46" fmla="*/ 441812800 w 21600"/>
                <a:gd name="T47" fmla="*/ 2147483647 h 21600"/>
                <a:gd name="T48" fmla="*/ 441812800 w 21600"/>
                <a:gd name="T49" fmla="*/ 2147483647 h 21600"/>
                <a:gd name="T50" fmla="*/ 220906400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613623690 w 21600"/>
                <a:gd name="T57" fmla="*/ 2147483647 h 21600"/>
                <a:gd name="T58" fmla="*/ 1742697534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414" name="AutoShape 17"/>
            <p:cNvSpPr>
              <a:spLocks/>
            </p:cNvSpPr>
            <p:nvPr/>
          </p:nvSpPr>
          <p:spPr bwMode="auto">
            <a:xfrm>
              <a:off x="3359695" y="1707158"/>
              <a:ext cx="296850" cy="723240"/>
            </a:xfrm>
            <a:custGeom>
              <a:avLst/>
              <a:gdLst>
                <a:gd name="T0" fmla="*/ 1644524217 w 21600"/>
                <a:gd name="T1" fmla="*/ 2147483647 h 21600"/>
                <a:gd name="T2" fmla="*/ 1497252368 w 21600"/>
                <a:gd name="T3" fmla="*/ 2147483647 h 21600"/>
                <a:gd name="T4" fmla="*/ 1178168199 w 21600"/>
                <a:gd name="T5" fmla="*/ 2147483647 h 21600"/>
                <a:gd name="T6" fmla="*/ 834536302 w 21600"/>
                <a:gd name="T7" fmla="*/ 2147483647 h 21600"/>
                <a:gd name="T8" fmla="*/ 687263573 w 21600"/>
                <a:gd name="T9" fmla="*/ 2147483647 h 21600"/>
                <a:gd name="T10" fmla="*/ 834536302 w 21600"/>
                <a:gd name="T11" fmla="*/ 2131097677 h 21600"/>
                <a:gd name="T12" fmla="*/ 1178168199 w 21600"/>
                <a:gd name="T13" fmla="*/ 0 h 21600"/>
                <a:gd name="T14" fmla="*/ 1497252368 w 21600"/>
                <a:gd name="T15" fmla="*/ 2131097677 h 21600"/>
                <a:gd name="T16" fmla="*/ 1644524217 w 21600"/>
                <a:gd name="T17" fmla="*/ 2147483647 h 21600"/>
                <a:gd name="T18" fmla="*/ 2147483647 w 21600"/>
                <a:gd name="T19" fmla="*/ 2147483647 h 21600"/>
                <a:gd name="T20" fmla="*/ 2135425545 w 21600"/>
                <a:gd name="T21" fmla="*/ 2147483647 h 21600"/>
                <a:gd name="T22" fmla="*/ 1889975101 w 21600"/>
                <a:gd name="T23" fmla="*/ 2147483647 h 21600"/>
                <a:gd name="T24" fmla="*/ 1889975101 w 21600"/>
                <a:gd name="T25" fmla="*/ 2147483647 h 21600"/>
                <a:gd name="T26" fmla="*/ 1791792549 w 21600"/>
                <a:gd name="T27" fmla="*/ 2147483647 h 21600"/>
                <a:gd name="T28" fmla="*/ 1791792549 w 21600"/>
                <a:gd name="T29" fmla="*/ 2147483647 h 21600"/>
                <a:gd name="T30" fmla="*/ 1521794598 w 21600"/>
                <a:gd name="T31" fmla="*/ 2147483647 h 21600"/>
                <a:gd name="T32" fmla="*/ 1251801924 w 21600"/>
                <a:gd name="T33" fmla="*/ 2147483647 h 21600"/>
                <a:gd name="T34" fmla="*/ 1251801924 w 21600"/>
                <a:gd name="T35" fmla="*/ 2147483647 h 21600"/>
                <a:gd name="T36" fmla="*/ 1104529195 w 21600"/>
                <a:gd name="T37" fmla="*/ 2147483647 h 21600"/>
                <a:gd name="T38" fmla="*/ 1104529195 w 21600"/>
                <a:gd name="T39" fmla="*/ 2147483647 h 21600"/>
                <a:gd name="T40" fmla="*/ 834536302 w 21600"/>
                <a:gd name="T41" fmla="*/ 2147483647 h 21600"/>
                <a:gd name="T42" fmla="*/ 564538351 w 21600"/>
                <a:gd name="T43" fmla="*/ 2147483647 h 21600"/>
                <a:gd name="T44" fmla="*/ 564538351 w 21600"/>
                <a:gd name="T45" fmla="*/ 2147483647 h 21600"/>
                <a:gd name="T46" fmla="*/ 441813459 w 21600"/>
                <a:gd name="T47" fmla="*/ 2147483647 h 21600"/>
                <a:gd name="T48" fmla="*/ 441813459 w 21600"/>
                <a:gd name="T49" fmla="*/ 2147483647 h 21600"/>
                <a:gd name="T50" fmla="*/ 220906730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613629408 w 21600"/>
                <a:gd name="T57" fmla="*/ 2147483647 h 21600"/>
                <a:gd name="T58" fmla="*/ 1742702812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725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325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725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415" name="TextBox 13"/>
            <p:cNvSpPr txBox="1">
              <a:spLocks noChangeArrowheads="1"/>
            </p:cNvSpPr>
            <p:nvPr/>
          </p:nvSpPr>
          <p:spPr bwMode="auto">
            <a:xfrm>
              <a:off x="51905" y="1291238"/>
              <a:ext cx="3604640" cy="208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963613">
                <a:spcBef>
                  <a:spcPct val="20000"/>
                </a:spcBef>
              </a:pPr>
              <a:r>
                <a:rPr lang="uk-UA" sz="1300" b="1" dirty="0">
                  <a:solidFill>
                    <a:srgbClr val="445469"/>
                  </a:solidFill>
                  <a:latin typeface="Calibri" pitchFamily="34" charset="0"/>
                  <a:ea typeface="微软雅黑" charset="-122"/>
                  <a:sym typeface="Arial" charset="0"/>
                </a:rPr>
                <a:t>Кількість вакантних посад державної служби</a:t>
              </a:r>
            </a:p>
          </p:txBody>
        </p:sp>
      </p:grpSp>
      <p:sp>
        <p:nvSpPr>
          <p:cNvPr id="195" name="AutoShape 55"/>
          <p:cNvSpPr>
            <a:spLocks/>
          </p:cNvSpPr>
          <p:nvPr/>
        </p:nvSpPr>
        <p:spPr bwMode="auto">
          <a:xfrm>
            <a:off x="761319" y="2880482"/>
            <a:ext cx="872490" cy="838200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2147483647 w 19679"/>
              <a:gd name="T11" fmla="*/ 2147483647 h 196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679"/>
              <a:gd name="T19" fmla="*/ 0 h 19679"/>
              <a:gd name="T20" fmla="*/ 19679 w 19679"/>
              <a:gd name="T21" fmla="*/ 19679 h 1967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ln w="50800">
            <a:noFill/>
            <a:bevel/>
            <a:headEnd/>
            <a:tailEnd/>
          </a:ln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black"/>
              </a:solidFill>
              <a:ea typeface="微软雅黑" pitchFamily="34" charset="-122"/>
            </a:endParaRPr>
          </a:p>
        </p:txBody>
      </p:sp>
      <p:sp>
        <p:nvSpPr>
          <p:cNvPr id="196" name="AutoShape 55"/>
          <p:cNvSpPr>
            <a:spLocks/>
          </p:cNvSpPr>
          <p:nvPr/>
        </p:nvSpPr>
        <p:spPr bwMode="auto">
          <a:xfrm>
            <a:off x="850120" y="5835017"/>
            <a:ext cx="872490" cy="838200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2147483647 w 19679"/>
              <a:gd name="T11" fmla="*/ 2147483647 h 196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679"/>
              <a:gd name="T19" fmla="*/ 0 h 19679"/>
              <a:gd name="T20" fmla="*/ 19679 w 19679"/>
              <a:gd name="T21" fmla="*/ 19679 h 1967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ln w="50800">
            <a:noFill/>
            <a:bevel/>
            <a:headEnd/>
            <a:tailEnd/>
          </a:ln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  <a:ea typeface="微软雅黑" pitchFamily="34" charset="-122"/>
            </a:endParaRPr>
          </a:p>
        </p:txBody>
      </p:sp>
      <p:sp>
        <p:nvSpPr>
          <p:cNvPr id="15372" name="Rectangle 59"/>
          <p:cNvSpPr>
            <a:spLocks/>
          </p:cNvSpPr>
          <p:nvPr/>
        </p:nvSpPr>
        <p:spPr bwMode="auto">
          <a:xfrm>
            <a:off x="790575" y="4603750"/>
            <a:ext cx="650875" cy="349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Bef>
                <a:spcPts val="675"/>
              </a:spcBef>
            </a:pPr>
            <a:r>
              <a:rPr lang="uk-UA" altLang="zh-CN" sz="1600" b="1" dirty="0">
                <a:solidFill>
                  <a:srgbClr val="FFFFFF"/>
                </a:solidFill>
                <a:latin typeface="Calibri" pitchFamily="34" charset="0"/>
                <a:ea typeface="微软雅黑" charset="-122"/>
                <a:cs typeface="Arial" charset="0"/>
                <a:sym typeface="Arial" charset="0"/>
              </a:rPr>
              <a:t>1</a:t>
            </a:r>
            <a:r>
              <a:rPr lang="uk-UA" altLang="zh-CN" sz="1600" b="1" dirty="0" smtClean="0">
                <a:solidFill>
                  <a:srgbClr val="FFFFFF"/>
                </a:solidFill>
                <a:latin typeface="Calibri" pitchFamily="34" charset="0"/>
                <a:ea typeface="微软雅黑" charset="-122"/>
                <a:cs typeface="Arial" charset="0"/>
                <a:sym typeface="Arial" charset="0"/>
              </a:rPr>
              <a:t> 291</a:t>
            </a:r>
            <a:endParaRPr lang="en-US" altLang="zh-CN" sz="1600" b="1" dirty="0">
              <a:solidFill>
                <a:srgbClr val="FFFFFF"/>
              </a:solidFill>
              <a:latin typeface="Calibri" pitchFamily="34" charset="0"/>
              <a:ea typeface="微软雅黑" charset="-122"/>
              <a:cs typeface="Arial" charset="0"/>
              <a:sym typeface="Arial" charset="0"/>
            </a:endParaRPr>
          </a:p>
        </p:txBody>
      </p:sp>
      <p:sp>
        <p:nvSpPr>
          <p:cNvPr id="15373" name="Rectangle 59"/>
          <p:cNvSpPr>
            <a:spLocks/>
          </p:cNvSpPr>
          <p:nvPr/>
        </p:nvSpPr>
        <p:spPr bwMode="auto">
          <a:xfrm>
            <a:off x="792163" y="3117850"/>
            <a:ext cx="762000" cy="349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Bef>
                <a:spcPts val="675"/>
              </a:spcBef>
            </a:pPr>
            <a:r>
              <a:rPr lang="uk-UA" altLang="zh-CN" sz="1600" b="1" dirty="0" smtClean="0">
                <a:solidFill>
                  <a:srgbClr val="FFFFFF"/>
                </a:solidFill>
                <a:latin typeface="Calibri" pitchFamily="34" charset="0"/>
                <a:ea typeface="微软雅黑" charset="-122"/>
                <a:cs typeface="Arial" charset="0"/>
                <a:sym typeface="Arial" charset="0"/>
              </a:rPr>
              <a:t>23 023</a:t>
            </a:r>
            <a:endParaRPr lang="en-US" altLang="zh-CN" sz="1600" b="1" dirty="0">
              <a:solidFill>
                <a:srgbClr val="FFFFFF"/>
              </a:solidFill>
              <a:latin typeface="Calibri" pitchFamily="34" charset="0"/>
              <a:ea typeface="微软雅黑" charset="-122"/>
              <a:cs typeface="Arial" charset="0"/>
              <a:sym typeface="Arial" charset="0"/>
            </a:endParaRPr>
          </a:p>
        </p:txBody>
      </p:sp>
      <p:sp>
        <p:nvSpPr>
          <p:cNvPr id="15374" name="AutoShape 47"/>
          <p:cNvSpPr>
            <a:spLocks/>
          </p:cNvSpPr>
          <p:nvPr/>
        </p:nvSpPr>
        <p:spPr bwMode="auto">
          <a:xfrm>
            <a:off x="6584950" y="1366838"/>
            <a:ext cx="293688" cy="736600"/>
          </a:xfrm>
          <a:custGeom>
            <a:avLst/>
            <a:gdLst>
              <a:gd name="T0" fmla="*/ 1577536907 w 21600"/>
              <a:gd name="T1" fmla="*/ 2147483647 h 21600"/>
              <a:gd name="T2" fmla="*/ 1436187317 w 21600"/>
              <a:gd name="T3" fmla="*/ 2147483647 h 21600"/>
              <a:gd name="T4" fmla="*/ 1106576390 w 21600"/>
              <a:gd name="T5" fmla="*/ 2147483647 h 21600"/>
              <a:gd name="T6" fmla="*/ 776962200 w 21600"/>
              <a:gd name="T7" fmla="*/ 2147483647 h 21600"/>
              <a:gd name="T8" fmla="*/ 635718338 w 21600"/>
              <a:gd name="T9" fmla="*/ 2147483647 h 21600"/>
              <a:gd name="T10" fmla="*/ 776962200 w 21600"/>
              <a:gd name="T11" fmla="*/ 2147483647 h 21600"/>
              <a:gd name="T12" fmla="*/ 1106576390 w 21600"/>
              <a:gd name="T13" fmla="*/ 0 h 21600"/>
              <a:gd name="T14" fmla="*/ 1436187317 w 21600"/>
              <a:gd name="T15" fmla="*/ 2147483647 h 21600"/>
              <a:gd name="T16" fmla="*/ 1577536907 w 21600"/>
              <a:gd name="T17" fmla="*/ 2147483647 h 21600"/>
              <a:gd name="T18" fmla="*/ 2147483647 w 21600"/>
              <a:gd name="T19" fmla="*/ 2147483647 h 21600"/>
              <a:gd name="T20" fmla="*/ 2024887963 w 21600"/>
              <a:gd name="T21" fmla="*/ 2147483647 h 21600"/>
              <a:gd name="T22" fmla="*/ 1812915354 w 21600"/>
              <a:gd name="T23" fmla="*/ 2147483647 h 21600"/>
              <a:gd name="T24" fmla="*/ 1812915354 w 21600"/>
              <a:gd name="T25" fmla="*/ 2147483647 h 21600"/>
              <a:gd name="T26" fmla="*/ 1718784686 w 21600"/>
              <a:gd name="T27" fmla="*/ 2147483647 h 21600"/>
              <a:gd name="T28" fmla="*/ 1718784686 w 21600"/>
              <a:gd name="T29" fmla="*/ 2147483647 h 21600"/>
              <a:gd name="T30" fmla="*/ 1436187317 w 21600"/>
              <a:gd name="T31" fmla="*/ 2147483647 h 21600"/>
              <a:gd name="T32" fmla="*/ 1177201585 w 21600"/>
              <a:gd name="T33" fmla="*/ 2147483647 h 21600"/>
              <a:gd name="T34" fmla="*/ 1177201585 w 21600"/>
              <a:gd name="T35" fmla="*/ 2147483647 h 21600"/>
              <a:gd name="T36" fmla="*/ 1059560222 w 21600"/>
              <a:gd name="T37" fmla="*/ 2147483647 h 21600"/>
              <a:gd name="T38" fmla="*/ 1059560222 w 21600"/>
              <a:gd name="T39" fmla="*/ 2147483647 h 21600"/>
              <a:gd name="T40" fmla="*/ 776962200 w 21600"/>
              <a:gd name="T41" fmla="*/ 2147483647 h 21600"/>
              <a:gd name="T42" fmla="*/ 517976468 w 21600"/>
              <a:gd name="T43" fmla="*/ 2147483647 h 21600"/>
              <a:gd name="T44" fmla="*/ 517976468 w 21600"/>
              <a:gd name="T45" fmla="*/ 2147483647 h 21600"/>
              <a:gd name="T46" fmla="*/ 423845909 w 21600"/>
              <a:gd name="T47" fmla="*/ 2147483647 h 21600"/>
              <a:gd name="T48" fmla="*/ 423845909 w 21600"/>
              <a:gd name="T49" fmla="*/ 2147483647 h 21600"/>
              <a:gd name="T50" fmla="*/ 211872701 w 21600"/>
              <a:gd name="T51" fmla="*/ 2147483647 h 21600"/>
              <a:gd name="T52" fmla="*/ 0 w 21600"/>
              <a:gd name="T53" fmla="*/ 2147483647 h 21600"/>
              <a:gd name="T54" fmla="*/ 0 w 21600"/>
              <a:gd name="T55" fmla="*/ 2147483647 h 21600"/>
              <a:gd name="T56" fmla="*/ 565094013 w 21600"/>
              <a:gd name="T57" fmla="*/ 2147483647 h 21600"/>
              <a:gd name="T58" fmla="*/ 1671666705 w 21600"/>
              <a:gd name="T59" fmla="*/ 2147483647 h 21600"/>
              <a:gd name="T60" fmla="*/ 2147483647 w 21600"/>
              <a:gd name="T61" fmla="*/ 2147483647 h 21600"/>
              <a:gd name="T62" fmla="*/ 2147483647 w 21600"/>
              <a:gd name="T63" fmla="*/ 2147483647 h 21600"/>
              <a:gd name="T64" fmla="*/ 2147483647 w 21600"/>
              <a:gd name="T65" fmla="*/ 2147483647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1600"/>
              <a:gd name="T100" fmla="*/ 0 h 21600"/>
              <a:gd name="T101" fmla="*/ 21600 w 21600"/>
              <a:gd name="T102" fmla="*/ 21600 h 2160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503" y="3138"/>
                </a:cubicBezTo>
                <a:cubicBezTo>
                  <a:pt x="6594" y="2677"/>
                  <a:pt x="6139" y="2308"/>
                  <a:pt x="6139" y="1754"/>
                </a:cubicBezTo>
                <a:cubicBezTo>
                  <a:pt x="6139" y="1292"/>
                  <a:pt x="6594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3869" y="21600"/>
                </a:cubicBezTo>
                <a:cubicBezTo>
                  <a:pt x="12278" y="21600"/>
                  <a:pt x="11368" y="21323"/>
                  <a:pt x="11368" y="20677"/>
                </a:cubicBezTo>
                <a:cubicBezTo>
                  <a:pt x="11368" y="12277"/>
                  <a:pt x="11368" y="12277"/>
                  <a:pt x="11368" y="12277"/>
                </a:cubicBezTo>
                <a:cubicBezTo>
                  <a:pt x="10232" y="12277"/>
                  <a:pt x="10232" y="12277"/>
                  <a:pt x="10232" y="12277"/>
                </a:cubicBezTo>
                <a:cubicBezTo>
                  <a:pt x="10232" y="20677"/>
                  <a:pt x="10232" y="20677"/>
                  <a:pt x="10232" y="20677"/>
                </a:cubicBezTo>
                <a:cubicBezTo>
                  <a:pt x="10232" y="21323"/>
                  <a:pt x="9322" y="21600"/>
                  <a:pt x="7503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457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5AAB31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75" name="TextBox 13"/>
          <p:cNvSpPr txBox="1">
            <a:spLocks noChangeArrowheads="1"/>
          </p:cNvSpPr>
          <p:nvPr/>
        </p:nvSpPr>
        <p:spPr bwMode="auto">
          <a:xfrm>
            <a:off x="7258050" y="1517650"/>
            <a:ext cx="31416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63613">
              <a:spcBef>
                <a:spcPct val="20000"/>
              </a:spcBef>
            </a:pPr>
            <a:r>
              <a:rPr lang="uk-UA" altLang="zh-CN" sz="1400" b="1" dirty="0">
                <a:solidFill>
                  <a:srgbClr val="445469"/>
                </a:solidFill>
                <a:latin typeface="Calibri" pitchFamily="34" charset="0"/>
                <a:ea typeface="微软雅黑" charset="-122"/>
                <a:sym typeface="Arial" charset="0"/>
              </a:rPr>
              <a:t>З них за категоріями посад:</a:t>
            </a:r>
          </a:p>
          <a:p>
            <a:pPr defTabSz="963613">
              <a:spcBef>
                <a:spcPct val="20000"/>
              </a:spcBef>
            </a:pPr>
            <a:r>
              <a:rPr lang="uk-UA" altLang="zh-CN" sz="1400" b="1" dirty="0">
                <a:solidFill>
                  <a:srgbClr val="445469"/>
                </a:solidFill>
                <a:latin typeface="Calibri" pitchFamily="34" charset="0"/>
                <a:ea typeface="微软雅黑" charset="-122"/>
                <a:sym typeface="Arial" charset="0"/>
              </a:rPr>
              <a:t>А – 6,       Б – 6 </a:t>
            </a:r>
            <a:r>
              <a:rPr lang="uk-UA" altLang="zh-CN" sz="1400" b="1" dirty="0" smtClean="0">
                <a:solidFill>
                  <a:srgbClr val="445469"/>
                </a:solidFill>
                <a:latin typeface="Calibri" pitchFamily="34" charset="0"/>
                <a:ea typeface="微软雅黑" charset="-122"/>
                <a:sym typeface="Arial" charset="0"/>
              </a:rPr>
              <a:t>208,      </a:t>
            </a:r>
            <a:r>
              <a:rPr lang="uk-UA" altLang="zh-CN" sz="1400" b="1" dirty="0">
                <a:solidFill>
                  <a:srgbClr val="445469"/>
                </a:solidFill>
                <a:latin typeface="Calibri" pitchFamily="34" charset="0"/>
                <a:ea typeface="微软雅黑" charset="-122"/>
                <a:sym typeface="Arial" charset="0"/>
              </a:rPr>
              <a:t>В – 18 </a:t>
            </a:r>
            <a:r>
              <a:rPr lang="uk-UA" altLang="zh-CN" sz="1400" b="1" dirty="0" smtClean="0">
                <a:solidFill>
                  <a:srgbClr val="445469"/>
                </a:solidFill>
                <a:latin typeface="Calibri" pitchFamily="34" charset="0"/>
                <a:ea typeface="微软雅黑" charset="-122"/>
                <a:sym typeface="Arial" charset="0"/>
              </a:rPr>
              <a:t>478</a:t>
            </a:r>
            <a:endParaRPr lang="en-US" altLang="zh-CN" sz="1400" b="1" dirty="0">
              <a:solidFill>
                <a:srgbClr val="445469"/>
              </a:solidFill>
              <a:latin typeface="Calibri" pitchFamily="34" charset="0"/>
              <a:ea typeface="微软雅黑" charset="-122"/>
              <a:sym typeface="Arial" charset="0"/>
            </a:endParaRPr>
          </a:p>
        </p:txBody>
      </p:sp>
      <p:sp>
        <p:nvSpPr>
          <p:cNvPr id="15376" name="TextBox 13"/>
          <p:cNvSpPr txBox="1">
            <a:spLocks noChangeArrowheads="1"/>
          </p:cNvSpPr>
          <p:nvPr/>
        </p:nvSpPr>
        <p:spPr bwMode="auto">
          <a:xfrm>
            <a:off x="5062918" y="6008915"/>
            <a:ext cx="227965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963613">
              <a:spcBef>
                <a:spcPct val="20000"/>
              </a:spcBef>
            </a:pPr>
            <a:r>
              <a:rPr lang="uk-UA" altLang="zh-CN" sz="1400" b="1" dirty="0">
                <a:solidFill>
                  <a:srgbClr val="445469"/>
                </a:solidFill>
                <a:latin typeface="Calibri" pitchFamily="34" charset="0"/>
                <a:ea typeface="微软雅黑" charset="-122"/>
                <a:sym typeface="Arial" charset="0"/>
              </a:rPr>
              <a:t>З них за категоріями посад:</a:t>
            </a:r>
          </a:p>
          <a:p>
            <a:pPr defTabSz="963613">
              <a:spcBef>
                <a:spcPct val="20000"/>
              </a:spcBef>
            </a:pPr>
            <a:r>
              <a:rPr lang="uk-UA" altLang="zh-CN" sz="1400" b="1" dirty="0">
                <a:solidFill>
                  <a:srgbClr val="445469"/>
                </a:solidFill>
                <a:latin typeface="Calibri" pitchFamily="34" charset="0"/>
                <a:ea typeface="微软雅黑" charset="-122"/>
                <a:sym typeface="Arial" charset="0"/>
              </a:rPr>
              <a:t>А – </a:t>
            </a:r>
            <a:r>
              <a:rPr lang="uk-UA" altLang="zh-CN" sz="1400" b="1" dirty="0" smtClean="0">
                <a:solidFill>
                  <a:srgbClr val="445469"/>
                </a:solidFill>
                <a:latin typeface="Calibri" pitchFamily="34" charset="0"/>
                <a:ea typeface="微软雅黑" charset="-122"/>
                <a:sym typeface="Arial" charset="0"/>
              </a:rPr>
              <a:t>2,       </a:t>
            </a:r>
            <a:r>
              <a:rPr lang="uk-UA" altLang="zh-CN" sz="1400" b="1" dirty="0">
                <a:solidFill>
                  <a:srgbClr val="445469"/>
                </a:solidFill>
                <a:latin typeface="Calibri" pitchFamily="34" charset="0"/>
                <a:ea typeface="微软雅黑" charset="-122"/>
                <a:sym typeface="Arial" charset="0"/>
              </a:rPr>
              <a:t>Б – </a:t>
            </a:r>
            <a:r>
              <a:rPr lang="uk-UA" altLang="zh-CN" sz="1400" b="1" dirty="0" smtClean="0">
                <a:solidFill>
                  <a:srgbClr val="445469"/>
                </a:solidFill>
                <a:latin typeface="Calibri" pitchFamily="34" charset="0"/>
                <a:ea typeface="微软雅黑" charset="-122"/>
                <a:sym typeface="Arial" charset="0"/>
              </a:rPr>
              <a:t>373,        </a:t>
            </a:r>
            <a:r>
              <a:rPr lang="uk-UA" altLang="zh-CN" sz="1400" b="1" dirty="0">
                <a:solidFill>
                  <a:srgbClr val="445469"/>
                </a:solidFill>
                <a:latin typeface="Calibri" pitchFamily="34" charset="0"/>
                <a:ea typeface="微软雅黑" charset="-122"/>
                <a:sym typeface="Arial" charset="0"/>
              </a:rPr>
              <a:t>В – </a:t>
            </a:r>
            <a:r>
              <a:rPr lang="uk-UA" altLang="zh-CN" sz="1400" b="1" dirty="0" smtClean="0">
                <a:solidFill>
                  <a:srgbClr val="445469"/>
                </a:solidFill>
                <a:latin typeface="Calibri" pitchFamily="34" charset="0"/>
                <a:ea typeface="微软雅黑" charset="-122"/>
                <a:sym typeface="Arial" charset="0"/>
              </a:rPr>
              <a:t>916</a:t>
            </a:r>
            <a:endParaRPr lang="en-US" altLang="zh-CN" sz="1400" b="1" dirty="0">
              <a:solidFill>
                <a:srgbClr val="445469"/>
              </a:solidFill>
              <a:latin typeface="Calibri" pitchFamily="34" charset="0"/>
              <a:ea typeface="微软雅黑" charset="-122"/>
              <a:sym typeface="Arial" charset="0"/>
            </a:endParaRPr>
          </a:p>
        </p:txBody>
      </p:sp>
      <p:sp>
        <p:nvSpPr>
          <p:cNvPr id="15377" name="TextBox 13"/>
          <p:cNvSpPr txBox="1">
            <a:spLocks noChangeArrowheads="1"/>
          </p:cNvSpPr>
          <p:nvPr/>
        </p:nvSpPr>
        <p:spPr bwMode="auto">
          <a:xfrm>
            <a:off x="7450138" y="3070225"/>
            <a:ext cx="31400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63613">
              <a:spcBef>
                <a:spcPct val="20000"/>
              </a:spcBef>
            </a:pPr>
            <a:r>
              <a:rPr lang="uk-UA" altLang="zh-CN" sz="1400" b="1" dirty="0">
                <a:solidFill>
                  <a:srgbClr val="445469"/>
                </a:solidFill>
                <a:latin typeface="Calibri" pitchFamily="34" charset="0"/>
                <a:ea typeface="微软雅黑" charset="-122"/>
                <a:sym typeface="Arial" charset="0"/>
              </a:rPr>
              <a:t>З них за категоріями посад:</a:t>
            </a:r>
          </a:p>
          <a:p>
            <a:pPr defTabSz="963613">
              <a:spcBef>
                <a:spcPct val="20000"/>
              </a:spcBef>
            </a:pPr>
            <a:r>
              <a:rPr lang="uk-UA" altLang="zh-CN" sz="1400" b="1" dirty="0">
                <a:solidFill>
                  <a:srgbClr val="445469"/>
                </a:solidFill>
                <a:latin typeface="Calibri" pitchFamily="34" charset="0"/>
                <a:ea typeface="微软雅黑" charset="-122"/>
                <a:sym typeface="Arial" charset="0"/>
              </a:rPr>
              <a:t>А – </a:t>
            </a:r>
            <a:r>
              <a:rPr lang="uk-UA" altLang="zh-CN" sz="1400" b="1" dirty="0" smtClean="0">
                <a:solidFill>
                  <a:srgbClr val="445469"/>
                </a:solidFill>
                <a:latin typeface="Calibri" pitchFamily="34" charset="0"/>
                <a:ea typeface="微软雅黑" charset="-122"/>
                <a:sym typeface="Arial" charset="0"/>
              </a:rPr>
              <a:t>4,      </a:t>
            </a:r>
            <a:r>
              <a:rPr lang="uk-UA" altLang="zh-CN" sz="1400" b="1" dirty="0">
                <a:solidFill>
                  <a:srgbClr val="445469"/>
                </a:solidFill>
                <a:latin typeface="Calibri" pitchFamily="34" charset="0"/>
                <a:ea typeface="微软雅黑" charset="-122"/>
                <a:sym typeface="Arial" charset="0"/>
              </a:rPr>
              <a:t>Б – 5 </a:t>
            </a:r>
            <a:r>
              <a:rPr lang="uk-UA" altLang="zh-CN" sz="1400" b="1" dirty="0" smtClean="0">
                <a:solidFill>
                  <a:srgbClr val="445469"/>
                </a:solidFill>
                <a:latin typeface="Calibri" pitchFamily="34" charset="0"/>
                <a:ea typeface="微软雅黑" charset="-122"/>
                <a:sym typeface="Arial" charset="0"/>
              </a:rPr>
              <a:t>789,     </a:t>
            </a:r>
            <a:r>
              <a:rPr lang="uk-UA" altLang="zh-CN" sz="1400" b="1" dirty="0">
                <a:solidFill>
                  <a:srgbClr val="445469"/>
                </a:solidFill>
                <a:latin typeface="Calibri" pitchFamily="34" charset="0"/>
                <a:ea typeface="微软雅黑" charset="-122"/>
                <a:sym typeface="Arial" charset="0"/>
              </a:rPr>
              <a:t>В – 17 </a:t>
            </a:r>
            <a:r>
              <a:rPr lang="uk-UA" altLang="zh-CN" sz="1400" b="1" dirty="0" smtClean="0">
                <a:solidFill>
                  <a:srgbClr val="445469"/>
                </a:solidFill>
                <a:latin typeface="Calibri" pitchFamily="34" charset="0"/>
                <a:ea typeface="微软雅黑" charset="-122"/>
                <a:sym typeface="Arial" charset="0"/>
              </a:rPr>
              <a:t>230</a:t>
            </a:r>
            <a:endParaRPr lang="en-US" altLang="zh-CN" sz="1400" b="1" dirty="0">
              <a:solidFill>
                <a:srgbClr val="445469"/>
              </a:solidFill>
              <a:latin typeface="Calibri" pitchFamily="34" charset="0"/>
              <a:ea typeface="微软雅黑" charset="-122"/>
              <a:sym typeface="Arial" charset="0"/>
            </a:endParaRPr>
          </a:p>
        </p:txBody>
      </p:sp>
      <p:sp>
        <p:nvSpPr>
          <p:cNvPr id="15384" name="Rectangle 59"/>
          <p:cNvSpPr>
            <a:spLocks/>
          </p:cNvSpPr>
          <p:nvPr/>
        </p:nvSpPr>
        <p:spPr bwMode="auto">
          <a:xfrm>
            <a:off x="9621838" y="5340104"/>
            <a:ext cx="1011238" cy="349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Bef>
                <a:spcPts val="675"/>
              </a:spcBef>
            </a:pPr>
            <a:r>
              <a:rPr lang="uk-UA" altLang="zh-CN" sz="1600" b="1" dirty="0" smtClean="0">
                <a:solidFill>
                  <a:srgbClr val="FFFFFF"/>
                </a:solidFill>
                <a:latin typeface="Calibri" pitchFamily="34" charset="0"/>
                <a:ea typeface="微软雅黑" charset="-122"/>
                <a:cs typeface="Arial" charset="0"/>
                <a:sym typeface="Arial" charset="0"/>
              </a:rPr>
              <a:t>23 023</a:t>
            </a:r>
            <a:endParaRPr lang="en-US" altLang="zh-CN" sz="1600" b="1" dirty="0">
              <a:solidFill>
                <a:srgbClr val="FFFFFF"/>
              </a:solidFill>
              <a:latin typeface="Calibri" pitchFamily="34" charset="0"/>
              <a:ea typeface="微软雅黑" charset="-122"/>
              <a:cs typeface="Arial" charset="0"/>
              <a:sym typeface="Arial" charset="0"/>
            </a:endParaRPr>
          </a:p>
        </p:txBody>
      </p:sp>
      <p:sp>
        <p:nvSpPr>
          <p:cNvPr id="15393" name="Rectangle 59"/>
          <p:cNvSpPr>
            <a:spLocks/>
          </p:cNvSpPr>
          <p:nvPr/>
        </p:nvSpPr>
        <p:spPr bwMode="auto">
          <a:xfrm>
            <a:off x="6534150" y="5643563"/>
            <a:ext cx="879475" cy="349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Bef>
                <a:spcPts val="675"/>
              </a:spcBef>
            </a:pPr>
            <a:r>
              <a:rPr lang="uk-UA" altLang="zh-CN" sz="1600" b="1" dirty="0" smtClean="0">
                <a:solidFill>
                  <a:srgbClr val="FFFFFF"/>
                </a:solidFill>
                <a:latin typeface="Calibri" pitchFamily="34" charset="0"/>
                <a:ea typeface="微软雅黑" charset="-122"/>
                <a:cs typeface="Arial" charset="0"/>
                <a:sym typeface="Arial" charset="0"/>
              </a:rPr>
              <a:t>67 </a:t>
            </a:r>
            <a:endParaRPr lang="uk-UA" altLang="zh-CN" sz="1600" b="1" dirty="0">
              <a:solidFill>
                <a:srgbClr val="FFFFFF"/>
              </a:solidFill>
              <a:latin typeface="Calibri" pitchFamily="34" charset="0"/>
              <a:ea typeface="微软雅黑" charset="-122"/>
              <a:cs typeface="Arial" charset="0"/>
              <a:sym typeface="Arial" charset="0"/>
            </a:endParaRPr>
          </a:p>
          <a:p>
            <a:pPr algn="ctr">
              <a:spcBef>
                <a:spcPts val="675"/>
              </a:spcBef>
            </a:pPr>
            <a:endParaRPr lang="en-US" altLang="zh-CN" sz="1600" b="1" dirty="0">
              <a:solidFill>
                <a:srgbClr val="FFFFFF"/>
              </a:solidFill>
              <a:latin typeface="Calibri" pitchFamily="34" charset="0"/>
              <a:ea typeface="微软雅黑" charset="-122"/>
              <a:cs typeface="Arial" charset="0"/>
              <a:sym typeface="Arial" charset="0"/>
            </a:endParaRPr>
          </a:p>
        </p:txBody>
      </p:sp>
      <p:sp>
        <p:nvSpPr>
          <p:cNvPr id="15401" name="Rectangle 59"/>
          <p:cNvSpPr>
            <a:spLocks/>
          </p:cNvSpPr>
          <p:nvPr/>
        </p:nvSpPr>
        <p:spPr bwMode="auto">
          <a:xfrm>
            <a:off x="7343775" y="6986588"/>
            <a:ext cx="881063" cy="349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Bef>
                <a:spcPts val="675"/>
              </a:spcBef>
            </a:pPr>
            <a:r>
              <a:rPr lang="uk-UA" altLang="zh-CN" sz="1600" b="1" dirty="0" smtClean="0">
                <a:solidFill>
                  <a:srgbClr val="FFFFFF"/>
                </a:solidFill>
                <a:latin typeface="Calibri" pitchFamily="34" charset="0"/>
                <a:ea typeface="微软雅黑" charset="-122"/>
                <a:cs typeface="Arial" charset="0"/>
                <a:sym typeface="Arial" charset="0"/>
              </a:rPr>
              <a:t>19 </a:t>
            </a:r>
            <a:endParaRPr lang="uk-UA" altLang="zh-CN" sz="1600" b="1" dirty="0">
              <a:solidFill>
                <a:srgbClr val="FFFFFF"/>
              </a:solidFill>
              <a:latin typeface="Calibri" pitchFamily="34" charset="0"/>
              <a:ea typeface="微软雅黑" charset="-122"/>
              <a:cs typeface="Arial" charset="0"/>
              <a:sym typeface="Arial" charset="0"/>
            </a:endParaRPr>
          </a:p>
          <a:p>
            <a:pPr algn="ctr">
              <a:spcBef>
                <a:spcPts val="675"/>
              </a:spcBef>
            </a:pPr>
            <a:endParaRPr lang="en-US" altLang="zh-CN" sz="1600" b="1" dirty="0">
              <a:solidFill>
                <a:srgbClr val="FFFFFF"/>
              </a:solidFill>
              <a:latin typeface="Calibri" pitchFamily="34" charset="0"/>
              <a:ea typeface="微软雅黑" charset="-122"/>
              <a:cs typeface="Arial" charset="0"/>
              <a:sym typeface="Arial" charset="0"/>
            </a:endParaRPr>
          </a:p>
        </p:txBody>
      </p:sp>
      <p:sp>
        <p:nvSpPr>
          <p:cNvPr id="81" name="Прямокутник 33"/>
          <p:cNvSpPr/>
          <p:nvPr/>
        </p:nvSpPr>
        <p:spPr>
          <a:xfrm>
            <a:off x="2221885" y="4303713"/>
            <a:ext cx="2952750" cy="47466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/>
              <a:t>Фактична кількість працюючих недержавних службовців</a:t>
            </a:r>
          </a:p>
        </p:txBody>
      </p:sp>
      <p:sp>
        <p:nvSpPr>
          <p:cNvPr id="82" name="AutoShape 55"/>
          <p:cNvSpPr>
            <a:spLocks/>
          </p:cNvSpPr>
          <p:nvPr/>
        </p:nvSpPr>
        <p:spPr bwMode="auto">
          <a:xfrm>
            <a:off x="776564" y="4204220"/>
            <a:ext cx="954265" cy="799060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2147483647 w 19679"/>
              <a:gd name="T11" fmla="*/ 2147483647 h 196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679"/>
              <a:gd name="T19" fmla="*/ 0 h 19679"/>
              <a:gd name="T20" fmla="*/ 19679 w 19679"/>
              <a:gd name="T21" fmla="*/ 19679 h 1967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ln w="50800">
            <a:noFill/>
            <a:bevel/>
            <a:headEnd/>
            <a:tailEnd/>
          </a:ln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微软雅黑" pitchFamily="34" charset="-122"/>
            </a:endParaRPr>
          </a:p>
        </p:txBody>
      </p:sp>
      <p:sp>
        <p:nvSpPr>
          <p:cNvPr id="15407" name="Rectangle 59"/>
          <p:cNvSpPr>
            <a:spLocks/>
          </p:cNvSpPr>
          <p:nvPr/>
        </p:nvSpPr>
        <p:spPr bwMode="auto">
          <a:xfrm>
            <a:off x="721179" y="4454074"/>
            <a:ext cx="1009650" cy="349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Bef>
                <a:spcPts val="675"/>
              </a:spcBef>
            </a:pPr>
            <a:r>
              <a:rPr lang="uk-UA" altLang="zh-CN" sz="1600" b="1" dirty="0">
                <a:solidFill>
                  <a:srgbClr val="FFFFFF"/>
                </a:solidFill>
                <a:latin typeface="Calibri" pitchFamily="34" charset="0"/>
                <a:ea typeface="微软雅黑" charset="-122"/>
                <a:cs typeface="Arial" charset="0"/>
                <a:sym typeface="Arial" charset="0"/>
              </a:rPr>
              <a:t>146</a:t>
            </a:r>
            <a:endParaRPr lang="en-US" altLang="zh-CN" sz="1600" b="1" dirty="0">
              <a:solidFill>
                <a:srgbClr val="FFFFFF"/>
              </a:solidFill>
              <a:latin typeface="Calibri" pitchFamily="34" charset="0"/>
              <a:ea typeface="微软雅黑" charset="-122"/>
              <a:cs typeface="Arial" charset="0"/>
              <a:sym typeface="Arial" charset="0"/>
            </a:endParaRPr>
          </a:p>
        </p:txBody>
      </p:sp>
      <p:sp>
        <p:nvSpPr>
          <p:cNvPr id="77" name="Rectangle 59"/>
          <p:cNvSpPr>
            <a:spLocks/>
          </p:cNvSpPr>
          <p:nvPr/>
        </p:nvSpPr>
        <p:spPr bwMode="auto">
          <a:xfrm>
            <a:off x="919617" y="6045428"/>
            <a:ext cx="762000" cy="349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Bef>
                <a:spcPts val="675"/>
              </a:spcBef>
            </a:pPr>
            <a:r>
              <a:rPr lang="en-US" altLang="zh-CN" sz="1600" b="1" dirty="0" smtClean="0">
                <a:solidFill>
                  <a:srgbClr val="FFFFFF"/>
                </a:solidFill>
                <a:latin typeface="Calibri" pitchFamily="34" charset="0"/>
                <a:ea typeface="微软雅黑" charset="-122"/>
                <a:cs typeface="Arial" charset="0"/>
                <a:sym typeface="Arial" charset="0"/>
              </a:rPr>
              <a:t>1 291</a:t>
            </a:r>
            <a:endParaRPr lang="en-US" altLang="zh-CN" sz="1600" b="1" dirty="0">
              <a:solidFill>
                <a:srgbClr val="FFFFFF"/>
              </a:solidFill>
              <a:latin typeface="Calibri" pitchFamily="34" charset="0"/>
              <a:ea typeface="微软雅黑" charset="-122"/>
              <a:cs typeface="Arial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33"/>
          <p:cNvSpPr/>
          <p:nvPr/>
        </p:nvSpPr>
        <p:spPr>
          <a:xfrm>
            <a:off x="3009900" y="0"/>
            <a:ext cx="6629400" cy="42545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>
                <a:solidFill>
                  <a:schemeClr val="tx1"/>
                </a:solidFill>
              </a:rPr>
              <a:t>Кількість посад державної служби за штатним розписом</a:t>
            </a:r>
          </a:p>
        </p:txBody>
      </p:sp>
      <p:pic>
        <p:nvPicPr>
          <p:cNvPr id="16386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44300" y="17463"/>
            <a:ext cx="17018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010235"/>
              </p:ext>
            </p:extLst>
          </p:nvPr>
        </p:nvGraphicFramePr>
        <p:xfrm>
          <a:off x="2247900" y="6362700"/>
          <a:ext cx="8763001" cy="1143000"/>
        </p:xfrm>
        <a:graphic>
          <a:graphicData uri="http://schemas.openxmlformats.org/drawingml/2006/table">
            <a:tbl>
              <a:tblPr/>
              <a:tblGrid>
                <a:gridCol w="1524001"/>
                <a:gridCol w="990600"/>
                <a:gridCol w="533400"/>
                <a:gridCol w="457200"/>
                <a:gridCol w="457200"/>
                <a:gridCol w="457200"/>
                <a:gridCol w="533400"/>
                <a:gridCol w="457200"/>
                <a:gridCol w="457200"/>
                <a:gridCol w="533400"/>
                <a:gridCol w="609600"/>
                <a:gridCol w="762000"/>
                <a:gridCol w="533400"/>
                <a:gridCol w="457200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ctr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Складова структури ДПС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ctr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Разом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l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кат. А</a:t>
                      </a:r>
                    </a:p>
                    <a:p>
                      <a:pPr marL="0" marR="0" lvl="0" indent="0" algn="l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з них за </a:t>
                      </a:r>
                      <a:r>
                        <a:rPr kumimoji="0" lang="uk-UA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підкатегоріями</a:t>
                      </a: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А 1          А 2             А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кат. 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    з них з</a:t>
                      </a: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 </a:t>
                      </a:r>
                      <a:r>
                        <a:rPr kumimoji="0" lang="uk-UA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підкатегоріями</a:t>
                      </a: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 </a:t>
                      </a:r>
                      <a:r>
                        <a:rPr kumimoji="0" lang="uk-UA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Б 1             Б 2            Б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l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кат. В</a:t>
                      </a:r>
                    </a:p>
                    <a:p>
                      <a:pPr marL="0" marR="0" lvl="0" indent="0" algn="l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   з них за </a:t>
                      </a:r>
                      <a:r>
                        <a:rPr kumimoji="0" lang="uk-UA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підкатегоріями</a:t>
                      </a:r>
                      <a:endParaRPr kumimoji="0" lang="uk-UA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  </a:t>
                      </a: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   </a:t>
                      </a:r>
                      <a:r>
                        <a:rPr kumimoji="0" lang="uk-UA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В 1                </a:t>
                      </a: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   </a:t>
                      </a:r>
                      <a:r>
                        <a:rPr kumimoji="0" lang="uk-UA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В 2           В 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Центральний апарат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 </a:t>
                      </a: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449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380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945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945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Разом по ТО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23 292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5 759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5 604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17 533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14 018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3 444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РАЗОМ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24 692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6 208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5 984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18 478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14 963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3 444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8561638"/>
              </p:ext>
            </p:extLst>
          </p:nvPr>
        </p:nvGraphicFramePr>
        <p:xfrm>
          <a:off x="1257300" y="647700"/>
          <a:ext cx="11268075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33"/>
          <p:cNvSpPr/>
          <p:nvPr/>
        </p:nvSpPr>
        <p:spPr>
          <a:xfrm>
            <a:off x="3009900" y="-1"/>
            <a:ext cx="7315200" cy="57150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>
                <a:solidFill>
                  <a:schemeClr val="tx1"/>
                </a:solidFill>
              </a:rPr>
              <a:t>Фактична кількість працюючих державних службовців</a:t>
            </a:r>
          </a:p>
        </p:txBody>
      </p:sp>
      <p:pic>
        <p:nvPicPr>
          <p:cNvPr id="1799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91900" y="85725"/>
            <a:ext cx="1701800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Group 5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570411"/>
              </p:ext>
            </p:extLst>
          </p:nvPr>
        </p:nvGraphicFramePr>
        <p:xfrm>
          <a:off x="1790700" y="6134100"/>
          <a:ext cx="9982200" cy="1249363"/>
        </p:xfrm>
        <a:graphic>
          <a:graphicData uri="http://schemas.openxmlformats.org/drawingml/2006/table">
            <a:tbl>
              <a:tblPr/>
              <a:tblGrid>
                <a:gridCol w="1905000"/>
                <a:gridCol w="990600"/>
                <a:gridCol w="609600"/>
                <a:gridCol w="609600"/>
                <a:gridCol w="533400"/>
                <a:gridCol w="533400"/>
                <a:gridCol w="533400"/>
                <a:gridCol w="609600"/>
                <a:gridCol w="533400"/>
                <a:gridCol w="533400"/>
                <a:gridCol w="685800"/>
                <a:gridCol w="685800"/>
                <a:gridCol w="685800"/>
                <a:gridCol w="533400"/>
              </a:tblGrid>
              <a:tr h="563563">
                <a:tc>
                  <a:txBody>
                    <a:bodyPr/>
                    <a:lstStyle/>
                    <a:p>
                      <a:pPr marL="0" marR="0" lvl="0" indent="0" algn="ctr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ctr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Складова структури ДПС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ctr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Разом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l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кат. А</a:t>
                      </a:r>
                    </a:p>
                    <a:p>
                      <a:pPr marL="0" marR="0" lvl="0" indent="0" algn="l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   з них за </a:t>
                      </a:r>
                      <a:r>
                        <a:rPr kumimoji="0" lang="uk-UA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підкатегоріями</a:t>
                      </a:r>
                      <a:endParaRPr kumimoji="0" lang="uk-UA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   А 1               А 2             А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кат. 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    з них за </a:t>
                      </a:r>
                      <a:r>
                        <a:rPr kumimoji="0" lang="uk-UA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підкатегоріями</a:t>
                      </a:r>
                      <a:endParaRPr kumimoji="0" lang="uk-UA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l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    Б 1             Б 2                Б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l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кат. В</a:t>
                      </a:r>
                    </a:p>
                    <a:p>
                      <a:pPr marL="0" marR="0" lvl="0" indent="0" algn="l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   з них за підкатегоріями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  В 1                В 2           В 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Центральний апарат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1 207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358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306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845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845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Разом по ТО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21 </a:t>
                      </a: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816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5 431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5 309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16 385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13 091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3 229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РАЗОМ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2</a:t>
                      </a: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3 023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5 789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5 615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17 230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13 936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3 229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4646499"/>
              </p:ext>
            </p:extLst>
          </p:nvPr>
        </p:nvGraphicFramePr>
        <p:xfrm>
          <a:off x="1485900" y="876300"/>
          <a:ext cx="10448925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3"/>
          <p:cNvSpPr/>
          <p:nvPr/>
        </p:nvSpPr>
        <p:spPr>
          <a:xfrm>
            <a:off x="3009900" y="0"/>
            <a:ext cx="6324600" cy="5715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>
                <a:solidFill>
                  <a:schemeClr val="tx1"/>
                </a:solidFill>
              </a:rPr>
              <a:t>Кількість вакантних посад державної служби</a:t>
            </a:r>
          </a:p>
        </p:txBody>
      </p:sp>
      <p:pic>
        <p:nvPicPr>
          <p:cNvPr id="18434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44300" y="17463"/>
            <a:ext cx="17018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Group 5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754595"/>
              </p:ext>
            </p:extLst>
          </p:nvPr>
        </p:nvGraphicFramePr>
        <p:xfrm>
          <a:off x="1562100" y="5981700"/>
          <a:ext cx="10134602" cy="1143000"/>
        </p:xfrm>
        <a:graphic>
          <a:graphicData uri="http://schemas.openxmlformats.org/drawingml/2006/table">
            <a:tbl>
              <a:tblPr/>
              <a:tblGrid>
                <a:gridCol w="2219571"/>
                <a:gridCol w="1317869"/>
                <a:gridCol w="554892"/>
                <a:gridCol w="485531"/>
                <a:gridCol w="485531"/>
                <a:gridCol w="624254"/>
                <a:gridCol w="624254"/>
                <a:gridCol w="485531"/>
                <a:gridCol w="624254"/>
                <a:gridCol w="554892"/>
                <a:gridCol w="693615"/>
                <a:gridCol w="624254"/>
                <a:gridCol w="416169"/>
                <a:gridCol w="423985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ctr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Складова структури ДПС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ctr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Разом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l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кат. А</a:t>
                      </a:r>
                    </a:p>
                    <a:p>
                      <a:pPr marL="0" marR="0" lvl="0" indent="0" algn="l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   з них за підкатегоріями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   А 1               А 2             А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кат. 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    з них за </a:t>
                      </a:r>
                      <a:r>
                        <a:rPr kumimoji="0" lang="uk-UA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підкатегоріями</a:t>
                      </a:r>
                      <a:endParaRPr kumimoji="0" lang="uk-UA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l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    Б 1             Б 2                Б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l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кат. В</a:t>
                      </a:r>
                    </a:p>
                    <a:p>
                      <a:pPr marL="0" marR="0" lvl="0" indent="0" algn="l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   з них за </a:t>
                      </a:r>
                      <a:r>
                        <a:rPr kumimoji="0" lang="uk-UA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підкатегоріями</a:t>
                      </a:r>
                      <a:endParaRPr kumimoji="0" lang="uk-UA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  В 1              В 2           В 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Центральний апарат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Разом по ТО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1 098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282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249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816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681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РАЗОМ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1 291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373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323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916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781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8894588"/>
              </p:ext>
            </p:extLst>
          </p:nvPr>
        </p:nvGraphicFramePr>
        <p:xfrm>
          <a:off x="1485900" y="876300"/>
          <a:ext cx="10153650" cy="5010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3"/>
          <p:cNvSpPr/>
          <p:nvPr/>
        </p:nvSpPr>
        <p:spPr>
          <a:xfrm>
            <a:off x="1214438" y="488950"/>
            <a:ext cx="10063162" cy="70008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tx1"/>
                </a:solidFill>
              </a:rPr>
              <a:t>Розподіл державних службовців за статтю та віковими категоріями</a:t>
            </a:r>
          </a:p>
        </p:txBody>
      </p:sp>
      <p:sp>
        <p:nvSpPr>
          <p:cNvPr id="19569" name="TextBox 13"/>
          <p:cNvSpPr txBox="1">
            <a:spLocks noChangeArrowheads="1"/>
          </p:cNvSpPr>
          <p:nvPr/>
        </p:nvSpPr>
        <p:spPr bwMode="auto">
          <a:xfrm>
            <a:off x="4846638" y="1866900"/>
            <a:ext cx="3192462" cy="164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963613">
              <a:spcBef>
                <a:spcPct val="20000"/>
              </a:spcBef>
            </a:pPr>
            <a:r>
              <a:rPr lang="uk-UA" sz="2000" b="1" dirty="0">
                <a:solidFill>
                  <a:srgbClr val="445469"/>
                </a:solidFill>
                <a:latin typeface="Calibri" pitchFamily="34" charset="0"/>
                <a:ea typeface="微软雅黑" charset="-122"/>
                <a:sym typeface="Arial" charset="0"/>
              </a:rPr>
              <a:t>Фактична чисельність працюючих</a:t>
            </a:r>
          </a:p>
          <a:p>
            <a:pPr algn="ctr" defTabSz="963613">
              <a:spcBef>
                <a:spcPct val="20000"/>
              </a:spcBef>
            </a:pPr>
            <a:r>
              <a:rPr lang="uk-UA" sz="2000" b="1" dirty="0">
                <a:solidFill>
                  <a:srgbClr val="445469"/>
                </a:solidFill>
                <a:latin typeface="Calibri" pitchFamily="34" charset="0"/>
                <a:ea typeface="微软雅黑" charset="-122"/>
                <a:sym typeface="Arial" charset="0"/>
              </a:rPr>
              <a:t>державних службовців</a:t>
            </a:r>
          </a:p>
          <a:p>
            <a:pPr algn="ctr" defTabSz="963613">
              <a:spcBef>
                <a:spcPct val="20000"/>
              </a:spcBef>
            </a:pPr>
            <a:r>
              <a:rPr lang="uk-UA" sz="2000" b="1" dirty="0" smtClean="0">
                <a:solidFill>
                  <a:srgbClr val="445469"/>
                </a:solidFill>
                <a:latin typeface="Calibri" pitchFamily="34" charset="0"/>
                <a:ea typeface="微软雅黑" charset="-122"/>
                <a:sym typeface="Arial" charset="0"/>
              </a:rPr>
              <a:t>23 023 </a:t>
            </a:r>
            <a:endParaRPr lang="uk-UA" sz="2000" b="1" dirty="0">
              <a:solidFill>
                <a:srgbClr val="445469"/>
              </a:solidFill>
              <a:latin typeface="Calibri" pitchFamily="34" charset="0"/>
              <a:ea typeface="微软雅黑" charset="-122"/>
              <a:sym typeface="Arial" charset="0"/>
            </a:endParaRPr>
          </a:p>
          <a:p>
            <a:pPr algn="ctr" defTabSz="963613">
              <a:spcBef>
                <a:spcPct val="20000"/>
              </a:spcBef>
            </a:pPr>
            <a:endParaRPr lang="uk-UA" sz="1600" b="1" dirty="0">
              <a:solidFill>
                <a:srgbClr val="445469"/>
              </a:solidFill>
              <a:latin typeface="Calibri" pitchFamily="34" charset="0"/>
              <a:ea typeface="微软雅黑" charset="-122"/>
              <a:sym typeface="Arial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645467"/>
              </p:ext>
            </p:extLst>
          </p:nvPr>
        </p:nvGraphicFramePr>
        <p:xfrm>
          <a:off x="571500" y="4830278"/>
          <a:ext cx="24384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</a:tblGrid>
              <a:tr h="245143">
                <a:tc>
                  <a:txBody>
                    <a:bodyPr/>
                    <a:lstStyle/>
                    <a:p>
                      <a:pPr marL="0" algn="ctr" defTabSz="1227856" rtl="0" eaLnBrk="1" latinLnBrk="0" hangingPunct="1"/>
                      <a:r>
                        <a:rPr lang="uk-UA" altLang="zh-CN" sz="1200" kern="1200" dirty="0" smtClean="0">
                          <a:sym typeface="Arial" pitchFamily="34" charset="0"/>
                        </a:rPr>
                        <a:t>до 35 </a:t>
                      </a:r>
                      <a:endParaRPr lang="uk-UA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227856" rtl="0" eaLnBrk="1" latinLnBrk="0" hangingPunct="1"/>
                      <a:r>
                        <a:rPr lang="uk-UA" sz="1200" kern="1200" dirty="0" smtClean="0"/>
                        <a:t>36-60</a:t>
                      </a:r>
                      <a:endParaRPr lang="uk-UA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227856" rtl="0" eaLnBrk="1" latinLnBrk="0" hangingPunct="1"/>
                      <a:r>
                        <a:rPr lang="uk-UA" sz="1200" kern="1200" dirty="0" smtClean="0"/>
                        <a:t>61-64</a:t>
                      </a:r>
                      <a:endParaRPr lang="uk-UA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227856" rtl="0" eaLnBrk="1" latinLnBrk="0" hangingPunct="1"/>
                      <a:r>
                        <a:rPr lang="uk-UA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65-70</a:t>
                      </a:r>
                      <a:endParaRPr lang="uk-UA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72382">
                <a:tc>
                  <a:txBody>
                    <a:bodyPr/>
                    <a:lstStyle/>
                    <a:p>
                      <a:pPr marL="0" algn="ctr" defTabSz="1227856" rtl="0" eaLnBrk="1" latinLnBrk="0" hangingPunct="1"/>
                      <a:r>
                        <a:rPr lang="uk-UA" sz="1400" kern="1200" dirty="0" smtClean="0"/>
                        <a:t>1 592</a:t>
                      </a:r>
                      <a:endParaRPr lang="uk-UA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227856" rtl="0" eaLnBrk="1" latinLnBrk="0" hangingPunct="1"/>
                      <a:r>
                        <a:rPr lang="uk-UA" sz="1400" kern="1200" dirty="0" smtClean="0"/>
                        <a:t>3 844</a:t>
                      </a:r>
                      <a:endParaRPr lang="uk-UA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227856" rtl="0" eaLnBrk="1" latinLnBrk="0" hangingPunct="1"/>
                      <a:r>
                        <a:rPr lang="uk-UA" sz="1400" kern="1200" dirty="0" smtClean="0"/>
                        <a:t>111</a:t>
                      </a:r>
                      <a:endParaRPr lang="uk-UA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227856" rtl="0" eaLnBrk="1" latinLnBrk="0" hangingPunct="1"/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uk-UA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936045"/>
              </p:ext>
            </p:extLst>
          </p:nvPr>
        </p:nvGraphicFramePr>
        <p:xfrm>
          <a:off x="8953500" y="4964113"/>
          <a:ext cx="2133600" cy="579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09600"/>
                <a:gridCol w="838200"/>
                <a:gridCol w="685800"/>
              </a:tblGrid>
              <a:tr h="231263">
                <a:tc>
                  <a:txBody>
                    <a:bodyPr/>
                    <a:lstStyle/>
                    <a:p>
                      <a:pPr marL="0" algn="ctr" defTabSz="1227856" rtl="0" eaLnBrk="1" latinLnBrk="0" hangingPunct="1"/>
                      <a:r>
                        <a:rPr lang="uk-UA" altLang="zh-CN" sz="1200" kern="1200" dirty="0" smtClean="0">
                          <a:sym typeface="Arial" pitchFamily="34" charset="0"/>
                        </a:rPr>
                        <a:t>до 35 </a:t>
                      </a:r>
                      <a:endParaRPr lang="uk-UA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36-60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61-64</a:t>
                      </a:r>
                      <a:endParaRPr lang="uk-UA" sz="1200" dirty="0"/>
                    </a:p>
                  </a:txBody>
                  <a:tcPr/>
                </a:tc>
              </a:tr>
              <a:tr h="248300">
                <a:tc>
                  <a:txBody>
                    <a:bodyPr/>
                    <a:lstStyle/>
                    <a:p>
                      <a:pPr marL="0" algn="ctr" defTabSz="1227856" rtl="0" eaLnBrk="1" latinLnBrk="0" hangingPunct="1"/>
                      <a:r>
                        <a:rPr lang="uk-UA" sz="1400" kern="1200" dirty="0" smtClean="0"/>
                        <a:t>3 805</a:t>
                      </a:r>
                      <a:endParaRPr lang="uk-UA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227856" rtl="0" eaLnBrk="1" latinLnBrk="0" hangingPunct="1"/>
                      <a:r>
                        <a:rPr lang="uk-UA" sz="1400" kern="1200" dirty="0" smtClean="0"/>
                        <a:t>13</a:t>
                      </a:r>
                      <a:r>
                        <a:rPr lang="uk-UA" sz="1400" kern="1200" baseline="0" dirty="0" smtClean="0"/>
                        <a:t> 353</a:t>
                      </a:r>
                      <a:endParaRPr lang="uk-UA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227856" rtl="0" eaLnBrk="1" latinLnBrk="0" hangingPunct="1"/>
                      <a:r>
                        <a:rPr lang="uk-UA" sz="1400" kern="1200" dirty="0" smtClean="0"/>
                        <a:t>316</a:t>
                      </a:r>
                      <a:endParaRPr lang="uk-UA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50677"/>
              </p:ext>
            </p:extLst>
          </p:nvPr>
        </p:nvGraphicFramePr>
        <p:xfrm>
          <a:off x="430214" y="5981700"/>
          <a:ext cx="4027486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086"/>
                <a:gridCol w="533400"/>
                <a:gridCol w="381000"/>
                <a:gridCol w="609600"/>
                <a:gridCol w="533400"/>
                <a:gridCol w="457200"/>
                <a:gridCol w="457200"/>
                <a:gridCol w="609600"/>
              </a:tblGrid>
              <a:tr h="304800">
                <a:tc gridSpan="2"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до 35</a:t>
                      </a:r>
                      <a:endParaRPr lang="uk-UA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36-60</a:t>
                      </a:r>
                      <a:endParaRPr lang="uk-UA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61-64</a:t>
                      </a:r>
                      <a:endParaRPr lang="uk-UA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65-70</a:t>
                      </a:r>
                      <a:endParaRPr lang="uk-UA" sz="1200" dirty="0"/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Б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В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А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Б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В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Б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В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В</a:t>
                      </a:r>
                      <a:endParaRPr lang="uk-UA" sz="1200" dirty="0"/>
                    </a:p>
                  </a:txBody>
                  <a:tcPr/>
                </a:tc>
              </a:tr>
              <a:tr h="137160"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307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1</a:t>
                      </a:r>
                      <a:r>
                        <a:rPr lang="uk-UA" sz="1200" baseline="0" dirty="0" smtClean="0"/>
                        <a:t> 285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2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1</a:t>
                      </a:r>
                      <a:r>
                        <a:rPr lang="uk-UA" sz="1200" baseline="0" dirty="0" smtClean="0"/>
                        <a:t> 510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2</a:t>
                      </a:r>
                      <a:r>
                        <a:rPr lang="uk-UA" sz="1200" baseline="0" dirty="0" smtClean="0"/>
                        <a:t> </a:t>
                      </a:r>
                      <a:r>
                        <a:rPr lang="en-US" sz="1200" baseline="0" smtClean="0"/>
                        <a:t>332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38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73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2</a:t>
                      </a:r>
                      <a:endParaRPr lang="uk-UA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760510"/>
              </p:ext>
            </p:extLst>
          </p:nvPr>
        </p:nvGraphicFramePr>
        <p:xfrm>
          <a:off x="8086725" y="6057900"/>
          <a:ext cx="3914775" cy="8229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52447"/>
                <a:gridCol w="566628"/>
                <a:gridCol w="381000"/>
                <a:gridCol w="609600"/>
                <a:gridCol w="533500"/>
                <a:gridCol w="457200"/>
                <a:gridCol w="457200"/>
                <a:gridCol w="457200"/>
              </a:tblGrid>
              <a:tr h="274320">
                <a:tc gridSpan="2"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до 35</a:t>
                      </a:r>
                      <a:endParaRPr lang="uk-UA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36-60</a:t>
                      </a:r>
                      <a:endParaRPr lang="uk-UA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61-64</a:t>
                      </a:r>
                      <a:endParaRPr lang="uk-UA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Б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В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А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Б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В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А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Б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В</a:t>
                      </a:r>
                      <a:endParaRPr lang="uk-UA" sz="1200" dirty="0"/>
                    </a:p>
                  </a:txBody>
                  <a:tcPr/>
                </a:tc>
              </a:tr>
              <a:tr h="137160"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393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3 412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1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3 478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9 874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1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63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252</a:t>
                      </a:r>
                      <a:endParaRPr lang="uk-UA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9671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91900" y="85725"/>
            <a:ext cx="1701800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7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10500" y="4838700"/>
            <a:ext cx="6096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7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19500" y="4762500"/>
            <a:ext cx="6096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5228491"/>
              </p:ext>
            </p:extLst>
          </p:nvPr>
        </p:nvGraphicFramePr>
        <p:xfrm>
          <a:off x="3617119" y="3676650"/>
          <a:ext cx="5257800" cy="2952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8433501"/>
              </p:ext>
            </p:extLst>
          </p:nvPr>
        </p:nvGraphicFramePr>
        <p:xfrm>
          <a:off x="190500" y="1485900"/>
          <a:ext cx="5105400" cy="2627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5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371891"/>
              </p:ext>
            </p:extLst>
          </p:nvPr>
        </p:nvGraphicFramePr>
        <p:xfrm>
          <a:off x="8115300" y="1577975"/>
          <a:ext cx="4800600" cy="2346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33"/>
          <p:cNvSpPr/>
          <p:nvPr/>
        </p:nvSpPr>
        <p:spPr>
          <a:xfrm>
            <a:off x="1104900" y="428625"/>
            <a:ext cx="10210800" cy="9810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>
                <a:solidFill>
                  <a:schemeClr val="tx1"/>
                </a:solidFill>
              </a:rPr>
              <a:t>Кількість призначених та звільнених державних службовців у </a:t>
            </a:r>
            <a:r>
              <a:rPr lang="uk-UA" sz="3200" dirty="0" smtClean="0">
                <a:solidFill>
                  <a:schemeClr val="tx1"/>
                </a:solidFill>
              </a:rPr>
              <a:t>І</a:t>
            </a:r>
            <a:r>
              <a:rPr lang="en-US" sz="3200" dirty="0" smtClean="0">
                <a:solidFill>
                  <a:schemeClr val="tx1"/>
                </a:solidFill>
              </a:rPr>
              <a:t>I</a:t>
            </a:r>
            <a:r>
              <a:rPr lang="uk-UA" sz="3200" dirty="0" smtClean="0">
                <a:solidFill>
                  <a:schemeClr val="tx1"/>
                </a:solidFill>
              </a:rPr>
              <a:t> </a:t>
            </a:r>
            <a:r>
              <a:rPr lang="uk-UA" sz="3200" dirty="0">
                <a:solidFill>
                  <a:schemeClr val="tx1"/>
                </a:solidFill>
              </a:rPr>
              <a:t>кварталі  2021 року</a:t>
            </a:r>
          </a:p>
        </p:txBody>
      </p:sp>
      <p:sp>
        <p:nvSpPr>
          <p:cNvPr id="5" name="Прямокутник 33"/>
          <p:cNvSpPr/>
          <p:nvPr/>
        </p:nvSpPr>
        <p:spPr>
          <a:xfrm>
            <a:off x="1790700" y="2125662"/>
            <a:ext cx="2590800" cy="612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/>
              <a:t>Кількість призначених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 smtClean="0"/>
              <a:t>1</a:t>
            </a:r>
            <a:r>
              <a:rPr lang="en-US" sz="1600" dirty="0" smtClean="0"/>
              <a:t> 394</a:t>
            </a:r>
            <a:endParaRPr lang="uk-UA" sz="1600" dirty="0"/>
          </a:p>
        </p:txBody>
      </p:sp>
      <p:sp>
        <p:nvSpPr>
          <p:cNvPr id="21518" name="TextBox 13"/>
          <p:cNvSpPr txBox="1">
            <a:spLocks noChangeArrowheads="1"/>
          </p:cNvSpPr>
          <p:nvPr/>
        </p:nvSpPr>
        <p:spPr bwMode="auto">
          <a:xfrm>
            <a:off x="1603374" y="2973337"/>
            <a:ext cx="87217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963613">
              <a:spcBef>
                <a:spcPct val="20000"/>
              </a:spcBef>
            </a:pPr>
            <a:r>
              <a:rPr lang="uk-UA" altLang="zh-CN" sz="1400" b="1" dirty="0">
                <a:solidFill>
                  <a:srgbClr val="445469"/>
                </a:solidFill>
                <a:latin typeface="Calibri" pitchFamily="34" charset="0"/>
                <a:ea typeface="微软雅黑" charset="-122"/>
                <a:sym typeface="Arial" charset="0"/>
              </a:rPr>
              <a:t>з них за категоріями посад:</a:t>
            </a:r>
          </a:p>
        </p:txBody>
      </p:sp>
      <p:sp>
        <p:nvSpPr>
          <p:cNvPr id="7" name="Прямокутник 33"/>
          <p:cNvSpPr/>
          <p:nvPr/>
        </p:nvSpPr>
        <p:spPr>
          <a:xfrm>
            <a:off x="8553450" y="2159000"/>
            <a:ext cx="3024188" cy="5461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/>
              <a:t>Кількість звільнених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/>
              <a:t>633</a:t>
            </a:r>
            <a:endParaRPr lang="uk-UA" sz="1600" dirty="0"/>
          </a:p>
        </p:txBody>
      </p:sp>
      <p:pic>
        <p:nvPicPr>
          <p:cNvPr id="21521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44300" y="85725"/>
            <a:ext cx="1701800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366947"/>
              </p:ext>
            </p:extLst>
          </p:nvPr>
        </p:nvGraphicFramePr>
        <p:xfrm>
          <a:off x="7109460" y="3189237"/>
          <a:ext cx="6248400" cy="2536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734601"/>
              </p:ext>
            </p:extLst>
          </p:nvPr>
        </p:nvGraphicFramePr>
        <p:xfrm>
          <a:off x="1933575" y="5676900"/>
          <a:ext cx="2495497" cy="708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697"/>
                <a:gridCol w="685800"/>
              </a:tblGrid>
              <a:tr h="121925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Центральний апарат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12</a:t>
                      </a:r>
                      <a:r>
                        <a:rPr lang="en-US" sz="1400" dirty="0" smtClean="0"/>
                        <a:t>5</a:t>
                      </a:r>
                      <a:endParaRPr lang="uk-UA" sz="1400" dirty="0"/>
                    </a:p>
                  </a:txBody>
                  <a:tcPr/>
                </a:tc>
              </a:tr>
              <a:tr h="403863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Територіальні органи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1 269</a:t>
                      </a:r>
                      <a:endParaRPr lang="uk-UA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599670"/>
              </p:ext>
            </p:extLst>
          </p:nvPr>
        </p:nvGraphicFramePr>
        <p:xfrm>
          <a:off x="9082088" y="5676900"/>
          <a:ext cx="2495497" cy="708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697"/>
                <a:gridCol w="685800"/>
              </a:tblGrid>
              <a:tr h="121925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Центральний апарат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114</a:t>
                      </a:r>
                      <a:endParaRPr lang="uk-UA" sz="1400" dirty="0"/>
                    </a:p>
                  </a:txBody>
                  <a:tcPr/>
                </a:tc>
              </a:tr>
              <a:tr h="403863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Територіальні органи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519</a:t>
                      </a:r>
                      <a:endParaRPr lang="uk-UA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591361"/>
              </p:ext>
            </p:extLst>
          </p:nvPr>
        </p:nvGraphicFramePr>
        <p:xfrm>
          <a:off x="546100" y="3313363"/>
          <a:ext cx="6248400" cy="2536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1945</TotalTime>
  <Words>568</Words>
  <Application>Microsoft Office PowerPoint</Application>
  <PresentationFormat>Произвольный</PresentationFormat>
  <Paragraphs>276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微软雅黑</vt:lpstr>
      <vt:lpstr>宋体</vt:lpstr>
      <vt:lpstr>Trebuchet MS</vt:lpstr>
      <vt:lpstr>Lucida Sans Unicode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Ярмарок вакансій станом на 16_04_2021</dc:title>
  <dc:creator>МОЛЧАНОВА НАДІЯ КОСТЯНТИНІВНА</dc:creator>
  <cp:lastModifiedBy>МОЛЧАНОВА НАДІЯ КОСТЯНТИНІВНА</cp:lastModifiedBy>
  <cp:revision>167</cp:revision>
  <cp:lastPrinted>2021-07-16T14:11:06Z</cp:lastPrinted>
  <dcterms:created xsi:type="dcterms:W3CDTF">2006-08-16T00:00:00Z</dcterms:created>
  <dcterms:modified xsi:type="dcterms:W3CDTF">2021-07-29T15:13:57Z</dcterms:modified>
</cp:coreProperties>
</file>